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8" r:id="rId5"/>
    <p:sldId id="261" r:id="rId6"/>
    <p:sldId id="305" r:id="rId7"/>
    <p:sldId id="284" r:id="rId8"/>
    <p:sldId id="315" r:id="rId9"/>
    <p:sldId id="268" r:id="rId10"/>
    <p:sldId id="269" r:id="rId11"/>
    <p:sldId id="270" r:id="rId12"/>
    <p:sldId id="271" r:id="rId13"/>
    <p:sldId id="272" r:id="rId14"/>
    <p:sldId id="273" r:id="rId15"/>
    <p:sldId id="274" r:id="rId16"/>
    <p:sldId id="275" r:id="rId17"/>
    <p:sldId id="276" r:id="rId18"/>
    <p:sldId id="293" r:id="rId19"/>
    <p:sldId id="296" r:id="rId20"/>
    <p:sldId id="297" r:id="rId21"/>
    <p:sldId id="278" r:id="rId22"/>
    <p:sldId id="279" r:id="rId23"/>
    <p:sldId id="316" r:id="rId24"/>
    <p:sldId id="277" r:id="rId25"/>
    <p:sldId id="281" r:id="rId26"/>
    <p:sldId id="282" r:id="rId27"/>
    <p:sldId id="283" r:id="rId28"/>
    <p:sldId id="294" r:id="rId29"/>
    <p:sldId id="286" r:id="rId30"/>
    <p:sldId id="287" r:id="rId31"/>
    <p:sldId id="290" r:id="rId32"/>
    <p:sldId id="29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2F3858-DDE7-4051-9AC4-9E84B2FEC11C}" v="3" dt="2025-04-04T08:36:55.5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46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hyperlink" Target="mailto:info@citbni.org.uk" TargetMode="External"/><Relationship Id="rId2" Type="http://schemas.openxmlformats.org/officeDocument/2006/relationships/hyperlink" Target="mailto:levy@citbni.org.uk" TargetMode="External"/><Relationship Id="rId1" Type="http://schemas.openxmlformats.org/officeDocument/2006/relationships/hyperlink" Target="mailto:grants@citbni.org.uk"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info@citbni.org.uk" TargetMode="External"/><Relationship Id="rId2" Type="http://schemas.openxmlformats.org/officeDocument/2006/relationships/hyperlink" Target="mailto:levy@citbni.org.uk" TargetMode="External"/><Relationship Id="rId1" Type="http://schemas.openxmlformats.org/officeDocument/2006/relationships/hyperlink" Target="mailto:grants@citbni.org.uk"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326AB4-4CB9-417D-B36C-1CF462F1C7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94070E8-5820-47C7-AA9B-9A0906CACDA1}">
      <dgm:prSet/>
      <dgm:spPr>
        <a:ln>
          <a:solidFill>
            <a:schemeClr val="tx1"/>
          </a:solidFill>
        </a:ln>
      </dgm:spPr>
      <dgm:t>
        <a:bodyPr/>
        <a:lstStyle/>
        <a:p>
          <a:r>
            <a:rPr lang="en-GB"/>
            <a:t>Grants  </a:t>
          </a:r>
          <a:r>
            <a:rPr lang="en-GB">
              <a:hlinkClick xmlns:r="http://schemas.openxmlformats.org/officeDocument/2006/relationships" r:id="rId1"/>
            </a:rPr>
            <a:t>grants@citbni.org.uk</a:t>
          </a:r>
          <a:endParaRPr lang="en-US"/>
        </a:p>
      </dgm:t>
    </dgm:pt>
    <dgm:pt modelId="{7AD05BC9-4937-42E6-9C30-B819593F1A12}" type="parTrans" cxnId="{F764F497-D635-4471-9959-CB37894DB188}">
      <dgm:prSet/>
      <dgm:spPr/>
      <dgm:t>
        <a:bodyPr/>
        <a:lstStyle/>
        <a:p>
          <a:endParaRPr lang="en-US"/>
        </a:p>
      </dgm:t>
    </dgm:pt>
    <dgm:pt modelId="{CB7625EA-7A17-4154-87EB-7D53C06E65D7}" type="sibTrans" cxnId="{F764F497-D635-4471-9959-CB37894DB188}">
      <dgm:prSet/>
      <dgm:spPr/>
      <dgm:t>
        <a:bodyPr/>
        <a:lstStyle/>
        <a:p>
          <a:endParaRPr lang="en-US"/>
        </a:p>
      </dgm:t>
    </dgm:pt>
    <dgm:pt modelId="{05839AEC-9E97-4F02-A343-5D44EABB54EA}">
      <dgm:prSet/>
      <dgm:spPr>
        <a:ln>
          <a:solidFill>
            <a:schemeClr val="tx1"/>
          </a:solidFill>
        </a:ln>
      </dgm:spPr>
      <dgm:t>
        <a:bodyPr/>
        <a:lstStyle/>
        <a:p>
          <a:r>
            <a:rPr lang="en-GB"/>
            <a:t>Levy  </a:t>
          </a:r>
          <a:r>
            <a:rPr lang="en-GB">
              <a:hlinkClick xmlns:r="http://schemas.openxmlformats.org/officeDocument/2006/relationships" r:id="rId2"/>
            </a:rPr>
            <a:t>levy@citbni.org.uk</a:t>
          </a:r>
          <a:endParaRPr lang="en-US"/>
        </a:p>
      </dgm:t>
    </dgm:pt>
    <dgm:pt modelId="{9A05806E-02FC-413B-8B55-0E379B9DA4BF}" type="parTrans" cxnId="{537698FA-F4AF-40C4-8D1D-6EC5C16941BE}">
      <dgm:prSet/>
      <dgm:spPr/>
      <dgm:t>
        <a:bodyPr/>
        <a:lstStyle/>
        <a:p>
          <a:endParaRPr lang="en-US"/>
        </a:p>
      </dgm:t>
    </dgm:pt>
    <dgm:pt modelId="{49F00EF2-E041-4788-B5DE-BA20697D319D}" type="sibTrans" cxnId="{537698FA-F4AF-40C4-8D1D-6EC5C16941BE}">
      <dgm:prSet/>
      <dgm:spPr/>
      <dgm:t>
        <a:bodyPr/>
        <a:lstStyle/>
        <a:p>
          <a:endParaRPr lang="en-US"/>
        </a:p>
      </dgm:t>
    </dgm:pt>
    <dgm:pt modelId="{630DBA13-751B-4980-9F06-788E12B0D426}">
      <dgm:prSet/>
      <dgm:spPr>
        <a:ln>
          <a:solidFill>
            <a:schemeClr val="tx1"/>
          </a:solidFill>
        </a:ln>
      </dgm:spPr>
      <dgm:t>
        <a:bodyPr/>
        <a:lstStyle/>
        <a:p>
          <a:r>
            <a:rPr lang="en-GB"/>
            <a:t>General  </a:t>
          </a:r>
          <a:r>
            <a:rPr lang="en-GB">
              <a:hlinkClick xmlns:r="http://schemas.openxmlformats.org/officeDocument/2006/relationships" r:id="rId3"/>
            </a:rPr>
            <a:t>info@citbni.org.uk</a:t>
          </a:r>
          <a:endParaRPr lang="en-US"/>
        </a:p>
      </dgm:t>
    </dgm:pt>
    <dgm:pt modelId="{BE8EF4C4-FCDE-4799-A770-6B06D037559E}" type="parTrans" cxnId="{69932F46-359A-4DFE-8D8B-EC6904D37AA9}">
      <dgm:prSet/>
      <dgm:spPr/>
      <dgm:t>
        <a:bodyPr/>
        <a:lstStyle/>
        <a:p>
          <a:endParaRPr lang="en-US"/>
        </a:p>
      </dgm:t>
    </dgm:pt>
    <dgm:pt modelId="{FAC9A5F8-55BB-489E-8E4D-977B47C10159}" type="sibTrans" cxnId="{69932F46-359A-4DFE-8D8B-EC6904D37AA9}">
      <dgm:prSet/>
      <dgm:spPr/>
      <dgm:t>
        <a:bodyPr/>
        <a:lstStyle/>
        <a:p>
          <a:endParaRPr lang="en-US"/>
        </a:p>
      </dgm:t>
    </dgm:pt>
    <dgm:pt modelId="{70980645-08CC-443B-AF3F-D9FD15B3B4F6}" type="pres">
      <dgm:prSet presAssocID="{7D326AB4-4CB9-417D-B36C-1CF462F1C789}" presName="linear" presStyleCnt="0">
        <dgm:presLayoutVars>
          <dgm:animLvl val="lvl"/>
          <dgm:resizeHandles val="exact"/>
        </dgm:presLayoutVars>
      </dgm:prSet>
      <dgm:spPr/>
    </dgm:pt>
    <dgm:pt modelId="{564C2D48-0BE4-4276-9A72-817E678874C5}" type="pres">
      <dgm:prSet presAssocID="{F94070E8-5820-47C7-AA9B-9A0906CACDA1}" presName="parentText" presStyleLbl="node1" presStyleIdx="0" presStyleCnt="3">
        <dgm:presLayoutVars>
          <dgm:chMax val="0"/>
          <dgm:bulletEnabled val="1"/>
        </dgm:presLayoutVars>
      </dgm:prSet>
      <dgm:spPr/>
    </dgm:pt>
    <dgm:pt modelId="{A4E97CEA-71BE-4F57-A9BB-1E40599723A7}" type="pres">
      <dgm:prSet presAssocID="{CB7625EA-7A17-4154-87EB-7D53C06E65D7}" presName="spacer" presStyleCnt="0"/>
      <dgm:spPr/>
    </dgm:pt>
    <dgm:pt modelId="{5D4C7F76-F2D8-47EE-9D28-BA746AF0C89B}" type="pres">
      <dgm:prSet presAssocID="{05839AEC-9E97-4F02-A343-5D44EABB54EA}" presName="parentText" presStyleLbl="node1" presStyleIdx="1" presStyleCnt="3">
        <dgm:presLayoutVars>
          <dgm:chMax val="0"/>
          <dgm:bulletEnabled val="1"/>
        </dgm:presLayoutVars>
      </dgm:prSet>
      <dgm:spPr/>
    </dgm:pt>
    <dgm:pt modelId="{4A987147-835F-4B32-83A1-59A1575EE0D6}" type="pres">
      <dgm:prSet presAssocID="{49F00EF2-E041-4788-B5DE-BA20697D319D}" presName="spacer" presStyleCnt="0"/>
      <dgm:spPr/>
    </dgm:pt>
    <dgm:pt modelId="{1DA0C07A-11B5-42AF-922E-16ACFCFA631D}" type="pres">
      <dgm:prSet presAssocID="{630DBA13-751B-4980-9F06-788E12B0D426}" presName="parentText" presStyleLbl="node1" presStyleIdx="2" presStyleCnt="3">
        <dgm:presLayoutVars>
          <dgm:chMax val="0"/>
          <dgm:bulletEnabled val="1"/>
        </dgm:presLayoutVars>
      </dgm:prSet>
      <dgm:spPr/>
    </dgm:pt>
  </dgm:ptLst>
  <dgm:cxnLst>
    <dgm:cxn modelId="{02654E01-C83A-4493-9609-D886747EFFB3}" type="presOf" srcId="{F94070E8-5820-47C7-AA9B-9A0906CACDA1}" destId="{564C2D48-0BE4-4276-9A72-817E678874C5}" srcOrd="0" destOrd="0" presId="urn:microsoft.com/office/officeart/2005/8/layout/vList2"/>
    <dgm:cxn modelId="{69932F46-359A-4DFE-8D8B-EC6904D37AA9}" srcId="{7D326AB4-4CB9-417D-B36C-1CF462F1C789}" destId="{630DBA13-751B-4980-9F06-788E12B0D426}" srcOrd="2" destOrd="0" parTransId="{BE8EF4C4-FCDE-4799-A770-6B06D037559E}" sibTransId="{FAC9A5F8-55BB-489E-8E4D-977B47C10159}"/>
    <dgm:cxn modelId="{4DBBB172-7D37-4F66-8D2D-7E4DA304169C}" type="presOf" srcId="{7D326AB4-4CB9-417D-B36C-1CF462F1C789}" destId="{70980645-08CC-443B-AF3F-D9FD15B3B4F6}" srcOrd="0" destOrd="0" presId="urn:microsoft.com/office/officeart/2005/8/layout/vList2"/>
    <dgm:cxn modelId="{F764F497-D635-4471-9959-CB37894DB188}" srcId="{7D326AB4-4CB9-417D-B36C-1CF462F1C789}" destId="{F94070E8-5820-47C7-AA9B-9A0906CACDA1}" srcOrd="0" destOrd="0" parTransId="{7AD05BC9-4937-42E6-9C30-B819593F1A12}" sibTransId="{CB7625EA-7A17-4154-87EB-7D53C06E65D7}"/>
    <dgm:cxn modelId="{17635BAD-20C3-4049-8AFF-1D75906639BA}" type="presOf" srcId="{630DBA13-751B-4980-9F06-788E12B0D426}" destId="{1DA0C07A-11B5-42AF-922E-16ACFCFA631D}" srcOrd="0" destOrd="0" presId="urn:microsoft.com/office/officeart/2005/8/layout/vList2"/>
    <dgm:cxn modelId="{DC9DDED3-DBBD-4207-B50A-C86738B0A661}" type="presOf" srcId="{05839AEC-9E97-4F02-A343-5D44EABB54EA}" destId="{5D4C7F76-F2D8-47EE-9D28-BA746AF0C89B}" srcOrd="0" destOrd="0" presId="urn:microsoft.com/office/officeart/2005/8/layout/vList2"/>
    <dgm:cxn modelId="{537698FA-F4AF-40C4-8D1D-6EC5C16941BE}" srcId="{7D326AB4-4CB9-417D-B36C-1CF462F1C789}" destId="{05839AEC-9E97-4F02-A343-5D44EABB54EA}" srcOrd="1" destOrd="0" parTransId="{9A05806E-02FC-413B-8B55-0E379B9DA4BF}" sibTransId="{49F00EF2-E041-4788-B5DE-BA20697D319D}"/>
    <dgm:cxn modelId="{909A634C-AE91-4312-A20A-09A69D38A2B8}" type="presParOf" srcId="{70980645-08CC-443B-AF3F-D9FD15B3B4F6}" destId="{564C2D48-0BE4-4276-9A72-817E678874C5}" srcOrd="0" destOrd="0" presId="urn:microsoft.com/office/officeart/2005/8/layout/vList2"/>
    <dgm:cxn modelId="{43B5873E-C7F0-4FC6-9729-33AE7968284A}" type="presParOf" srcId="{70980645-08CC-443B-AF3F-D9FD15B3B4F6}" destId="{A4E97CEA-71BE-4F57-A9BB-1E40599723A7}" srcOrd="1" destOrd="0" presId="urn:microsoft.com/office/officeart/2005/8/layout/vList2"/>
    <dgm:cxn modelId="{A6272149-59E0-453F-8980-F403F06295CF}" type="presParOf" srcId="{70980645-08CC-443B-AF3F-D9FD15B3B4F6}" destId="{5D4C7F76-F2D8-47EE-9D28-BA746AF0C89B}" srcOrd="2" destOrd="0" presId="urn:microsoft.com/office/officeart/2005/8/layout/vList2"/>
    <dgm:cxn modelId="{71DF7626-13B8-4A43-9857-6DF4FCAC8C89}" type="presParOf" srcId="{70980645-08CC-443B-AF3F-D9FD15B3B4F6}" destId="{4A987147-835F-4B32-83A1-59A1575EE0D6}" srcOrd="3" destOrd="0" presId="urn:microsoft.com/office/officeart/2005/8/layout/vList2"/>
    <dgm:cxn modelId="{F65C9DCD-A941-4287-BCC2-0B1C43AC9FA6}" type="presParOf" srcId="{70980645-08CC-443B-AF3F-D9FD15B3B4F6}" destId="{1DA0C07A-11B5-42AF-922E-16ACFCFA631D}"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C2D48-0BE4-4276-9A72-817E678874C5}">
      <dsp:nvSpPr>
        <dsp:cNvPr id="0" name=""/>
        <dsp:cNvSpPr/>
      </dsp:nvSpPr>
      <dsp:spPr>
        <a:xfrm>
          <a:off x="0" y="198831"/>
          <a:ext cx="4038600" cy="1312740"/>
        </a:xfrm>
        <a:prstGeom prst="round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Grants  </a:t>
          </a:r>
          <a:r>
            <a:rPr lang="en-GB" sz="3300" kern="1200">
              <a:hlinkClick xmlns:r="http://schemas.openxmlformats.org/officeDocument/2006/relationships" r:id="rId1"/>
            </a:rPr>
            <a:t>grants@citbni.org.uk</a:t>
          </a:r>
          <a:endParaRPr lang="en-US" sz="3300" kern="1200"/>
        </a:p>
      </dsp:txBody>
      <dsp:txXfrm>
        <a:off x="64083" y="262914"/>
        <a:ext cx="3910434" cy="1184574"/>
      </dsp:txXfrm>
    </dsp:sp>
    <dsp:sp modelId="{5D4C7F76-F2D8-47EE-9D28-BA746AF0C89B}">
      <dsp:nvSpPr>
        <dsp:cNvPr id="0" name=""/>
        <dsp:cNvSpPr/>
      </dsp:nvSpPr>
      <dsp:spPr>
        <a:xfrm>
          <a:off x="0" y="1606611"/>
          <a:ext cx="4038600" cy="1312740"/>
        </a:xfrm>
        <a:prstGeom prst="round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Levy  </a:t>
          </a:r>
          <a:r>
            <a:rPr lang="en-GB" sz="3300" kern="1200">
              <a:hlinkClick xmlns:r="http://schemas.openxmlformats.org/officeDocument/2006/relationships" r:id="rId2"/>
            </a:rPr>
            <a:t>levy@citbni.org.uk</a:t>
          </a:r>
          <a:endParaRPr lang="en-US" sz="3300" kern="1200"/>
        </a:p>
      </dsp:txBody>
      <dsp:txXfrm>
        <a:off x="64083" y="1670694"/>
        <a:ext cx="3910434" cy="1184574"/>
      </dsp:txXfrm>
    </dsp:sp>
    <dsp:sp modelId="{1DA0C07A-11B5-42AF-922E-16ACFCFA631D}">
      <dsp:nvSpPr>
        <dsp:cNvPr id="0" name=""/>
        <dsp:cNvSpPr/>
      </dsp:nvSpPr>
      <dsp:spPr>
        <a:xfrm>
          <a:off x="0" y="3014391"/>
          <a:ext cx="4038600" cy="1312740"/>
        </a:xfrm>
        <a:prstGeom prst="round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General  </a:t>
          </a:r>
          <a:r>
            <a:rPr lang="en-GB" sz="3300" kern="1200">
              <a:hlinkClick xmlns:r="http://schemas.openxmlformats.org/officeDocument/2006/relationships" r:id="rId3"/>
            </a:rPr>
            <a:t>info@citbni.org.uk</a:t>
          </a:r>
          <a:endParaRPr lang="en-US" sz="3300" kern="1200"/>
        </a:p>
      </dsp:txBody>
      <dsp:txXfrm>
        <a:off x="64083" y="3078474"/>
        <a:ext cx="3910434" cy="11845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562023-B2A4-4CC2-AFC2-B0306B7B1006}" type="datetimeFigureOut">
              <a:rPr lang="en-GB" smtClean="0"/>
              <a:t>04/04/2025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27B68C-4FD3-4EE9-8EB6-102A90FABA30}" type="slidenum">
              <a:rPr lang="en-GB" smtClean="0"/>
              <a:t>‹#›</a:t>
            </a:fld>
            <a:endParaRPr lang="en-GB"/>
          </a:p>
        </p:txBody>
      </p:sp>
    </p:spTree>
    <p:extLst>
      <p:ext uri="{BB962C8B-B14F-4D97-AF65-F5344CB8AC3E}">
        <p14:creationId xmlns:p14="http://schemas.microsoft.com/office/powerpoint/2010/main" val="356997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10"/>
          </p:nvPr>
        </p:nvSpPr>
        <p:spPr/>
        <p:txBody>
          <a:bodyPr/>
          <a:lstStyle/>
          <a:p>
            <a:fld id="{0F27B68C-4FD3-4EE9-8EB6-102A90FABA30}"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95148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27B68C-4FD3-4EE9-8EB6-102A90FABA30}" type="slidenum">
              <a:rPr lang="en-GB" smtClean="0"/>
              <a:t>26</a:t>
            </a:fld>
            <a:endParaRPr lang="en-GB"/>
          </a:p>
        </p:txBody>
      </p:sp>
    </p:spTree>
    <p:extLst>
      <p:ext uri="{BB962C8B-B14F-4D97-AF65-F5344CB8AC3E}">
        <p14:creationId xmlns:p14="http://schemas.microsoft.com/office/powerpoint/2010/main" val="2041665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27B68C-4FD3-4EE9-8EB6-102A90FABA30}" type="slidenum">
              <a:rPr lang="en-GB" smtClean="0"/>
              <a:t>28</a:t>
            </a:fld>
            <a:endParaRPr lang="en-GB"/>
          </a:p>
        </p:txBody>
      </p:sp>
    </p:spTree>
    <p:extLst>
      <p:ext uri="{BB962C8B-B14F-4D97-AF65-F5344CB8AC3E}">
        <p14:creationId xmlns:p14="http://schemas.microsoft.com/office/powerpoint/2010/main" val="266546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7B68C-4FD3-4EE9-8EB6-102A90FABA30}" type="slidenum">
              <a:rPr lang="en-GB" smtClean="0"/>
              <a:t>29</a:t>
            </a:fld>
            <a:endParaRPr lang="en-GB"/>
          </a:p>
        </p:txBody>
      </p:sp>
    </p:spTree>
    <p:extLst>
      <p:ext uri="{BB962C8B-B14F-4D97-AF65-F5344CB8AC3E}">
        <p14:creationId xmlns:p14="http://schemas.microsoft.com/office/powerpoint/2010/main" val="945810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27B68C-4FD3-4EE9-8EB6-102A90FABA30}" type="slidenum">
              <a:rPr lang="en-GB" smtClean="0"/>
              <a:t>2</a:t>
            </a:fld>
            <a:endParaRPr lang="en-GB"/>
          </a:p>
        </p:txBody>
      </p:sp>
    </p:spTree>
    <p:extLst>
      <p:ext uri="{BB962C8B-B14F-4D97-AF65-F5344CB8AC3E}">
        <p14:creationId xmlns:p14="http://schemas.microsoft.com/office/powerpoint/2010/main" val="2031045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27B68C-4FD3-4EE9-8EB6-102A90FABA30}" type="slidenum">
              <a:rPr lang="en-GB" smtClean="0"/>
              <a:t>4</a:t>
            </a:fld>
            <a:endParaRPr lang="en-GB"/>
          </a:p>
        </p:txBody>
      </p:sp>
    </p:spTree>
    <p:extLst>
      <p:ext uri="{BB962C8B-B14F-4D97-AF65-F5344CB8AC3E}">
        <p14:creationId xmlns:p14="http://schemas.microsoft.com/office/powerpoint/2010/main" val="3959805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27B68C-4FD3-4EE9-8EB6-102A90FABA30}" type="slidenum">
              <a:rPr lang="en-GB" smtClean="0"/>
              <a:t>5</a:t>
            </a:fld>
            <a:endParaRPr lang="en-GB"/>
          </a:p>
        </p:txBody>
      </p:sp>
    </p:spTree>
    <p:extLst>
      <p:ext uri="{BB962C8B-B14F-4D97-AF65-F5344CB8AC3E}">
        <p14:creationId xmlns:p14="http://schemas.microsoft.com/office/powerpoint/2010/main" val="1711188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27B68C-4FD3-4EE9-8EB6-102A90FABA30}" type="slidenum">
              <a:rPr lang="en-GB" smtClean="0"/>
              <a:t>7</a:t>
            </a:fld>
            <a:endParaRPr lang="en-GB"/>
          </a:p>
        </p:txBody>
      </p:sp>
    </p:spTree>
    <p:extLst>
      <p:ext uri="{BB962C8B-B14F-4D97-AF65-F5344CB8AC3E}">
        <p14:creationId xmlns:p14="http://schemas.microsoft.com/office/powerpoint/2010/main" val="4281928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27B68C-4FD3-4EE9-8EB6-102A90FABA30}" type="slidenum">
              <a:rPr lang="en-GB" smtClean="0"/>
              <a:t>8</a:t>
            </a:fld>
            <a:endParaRPr lang="en-GB"/>
          </a:p>
        </p:txBody>
      </p:sp>
    </p:spTree>
    <p:extLst>
      <p:ext uri="{BB962C8B-B14F-4D97-AF65-F5344CB8AC3E}">
        <p14:creationId xmlns:p14="http://schemas.microsoft.com/office/powerpoint/2010/main" val="3641806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7B68C-4FD3-4EE9-8EB6-102A90FABA30}" type="slidenum">
              <a:rPr lang="en-GB" smtClean="0"/>
              <a:t>13</a:t>
            </a:fld>
            <a:endParaRPr lang="en-GB"/>
          </a:p>
        </p:txBody>
      </p:sp>
    </p:spTree>
    <p:extLst>
      <p:ext uri="{BB962C8B-B14F-4D97-AF65-F5344CB8AC3E}">
        <p14:creationId xmlns:p14="http://schemas.microsoft.com/office/powerpoint/2010/main" val="2707414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27B68C-4FD3-4EE9-8EB6-102A90FABA30}" type="slidenum">
              <a:rPr lang="en-GB" smtClean="0"/>
              <a:t>22</a:t>
            </a:fld>
            <a:endParaRPr lang="en-GB"/>
          </a:p>
        </p:txBody>
      </p:sp>
    </p:spTree>
    <p:extLst>
      <p:ext uri="{BB962C8B-B14F-4D97-AF65-F5344CB8AC3E}">
        <p14:creationId xmlns:p14="http://schemas.microsoft.com/office/powerpoint/2010/main" val="834169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27B68C-4FD3-4EE9-8EB6-102A90FABA30}" type="slidenum">
              <a:rPr lang="en-GB" smtClean="0"/>
              <a:t>25</a:t>
            </a:fld>
            <a:endParaRPr lang="en-GB"/>
          </a:p>
        </p:txBody>
      </p:sp>
    </p:spTree>
    <p:extLst>
      <p:ext uri="{BB962C8B-B14F-4D97-AF65-F5344CB8AC3E}">
        <p14:creationId xmlns:p14="http://schemas.microsoft.com/office/powerpoint/2010/main" val="391493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6A0D0A-3B72-4F51-AF98-3770919635A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852AE-AD1D-4984-BE60-53B883E349B9}" type="slidenum">
              <a:rPr lang="en-US" smtClean="0"/>
              <a:t>‹#›</a:t>
            </a:fld>
            <a:endParaRPr lang="en-US"/>
          </a:p>
        </p:txBody>
      </p:sp>
    </p:spTree>
    <p:extLst>
      <p:ext uri="{BB962C8B-B14F-4D97-AF65-F5344CB8AC3E}">
        <p14:creationId xmlns:p14="http://schemas.microsoft.com/office/powerpoint/2010/main" val="3884450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6A0D0A-3B72-4F51-AF98-3770919635A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852AE-AD1D-4984-BE60-53B883E349B9}" type="slidenum">
              <a:rPr lang="en-US" smtClean="0"/>
              <a:t>‹#›</a:t>
            </a:fld>
            <a:endParaRPr lang="en-US"/>
          </a:p>
        </p:txBody>
      </p:sp>
    </p:spTree>
    <p:extLst>
      <p:ext uri="{BB962C8B-B14F-4D97-AF65-F5344CB8AC3E}">
        <p14:creationId xmlns:p14="http://schemas.microsoft.com/office/powerpoint/2010/main" val="4000625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6A0D0A-3B72-4F51-AF98-3770919635A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852AE-AD1D-4984-BE60-53B883E349B9}" type="slidenum">
              <a:rPr lang="en-US" smtClean="0"/>
              <a:t>‹#›</a:t>
            </a:fld>
            <a:endParaRPr lang="en-US"/>
          </a:p>
        </p:txBody>
      </p:sp>
    </p:spTree>
    <p:extLst>
      <p:ext uri="{BB962C8B-B14F-4D97-AF65-F5344CB8AC3E}">
        <p14:creationId xmlns:p14="http://schemas.microsoft.com/office/powerpoint/2010/main" val="99636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68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6A0D0A-3B72-4F51-AF98-3770919635A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852AE-AD1D-4984-BE60-53B883E349B9}" type="slidenum">
              <a:rPr lang="en-US" smtClean="0"/>
              <a:t>‹#›</a:t>
            </a:fld>
            <a:endParaRPr lang="en-US"/>
          </a:p>
        </p:txBody>
      </p:sp>
    </p:spTree>
    <p:extLst>
      <p:ext uri="{BB962C8B-B14F-4D97-AF65-F5344CB8AC3E}">
        <p14:creationId xmlns:p14="http://schemas.microsoft.com/office/powerpoint/2010/main" val="1128859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6A0D0A-3B72-4F51-AF98-3770919635A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852AE-AD1D-4984-BE60-53B883E349B9}" type="slidenum">
              <a:rPr lang="en-US" smtClean="0"/>
              <a:t>‹#›</a:t>
            </a:fld>
            <a:endParaRPr lang="en-US"/>
          </a:p>
        </p:txBody>
      </p:sp>
    </p:spTree>
    <p:extLst>
      <p:ext uri="{BB962C8B-B14F-4D97-AF65-F5344CB8AC3E}">
        <p14:creationId xmlns:p14="http://schemas.microsoft.com/office/powerpoint/2010/main" val="4117508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6A0D0A-3B72-4F51-AF98-3770919635A9}"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852AE-AD1D-4984-BE60-53B883E349B9}" type="slidenum">
              <a:rPr lang="en-US" smtClean="0"/>
              <a:t>‹#›</a:t>
            </a:fld>
            <a:endParaRPr lang="en-US"/>
          </a:p>
        </p:txBody>
      </p:sp>
    </p:spTree>
    <p:extLst>
      <p:ext uri="{BB962C8B-B14F-4D97-AF65-F5344CB8AC3E}">
        <p14:creationId xmlns:p14="http://schemas.microsoft.com/office/powerpoint/2010/main" val="393085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6A0D0A-3B72-4F51-AF98-3770919635A9}"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852AE-AD1D-4984-BE60-53B883E349B9}" type="slidenum">
              <a:rPr lang="en-US" smtClean="0"/>
              <a:t>‹#›</a:t>
            </a:fld>
            <a:endParaRPr lang="en-US"/>
          </a:p>
        </p:txBody>
      </p:sp>
    </p:spTree>
    <p:extLst>
      <p:ext uri="{BB962C8B-B14F-4D97-AF65-F5344CB8AC3E}">
        <p14:creationId xmlns:p14="http://schemas.microsoft.com/office/powerpoint/2010/main" val="4236818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6A0D0A-3B72-4F51-AF98-3770919635A9}"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852AE-AD1D-4984-BE60-53B883E349B9}" type="slidenum">
              <a:rPr lang="en-US" smtClean="0"/>
              <a:t>‹#›</a:t>
            </a:fld>
            <a:endParaRPr lang="en-US"/>
          </a:p>
        </p:txBody>
      </p:sp>
    </p:spTree>
    <p:extLst>
      <p:ext uri="{BB962C8B-B14F-4D97-AF65-F5344CB8AC3E}">
        <p14:creationId xmlns:p14="http://schemas.microsoft.com/office/powerpoint/2010/main" val="1333601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A0D0A-3B72-4F51-AF98-3770919635A9}"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852AE-AD1D-4984-BE60-53B883E349B9}" type="slidenum">
              <a:rPr lang="en-US" smtClean="0"/>
              <a:t>‹#›</a:t>
            </a:fld>
            <a:endParaRPr lang="en-US"/>
          </a:p>
        </p:txBody>
      </p:sp>
    </p:spTree>
    <p:extLst>
      <p:ext uri="{BB962C8B-B14F-4D97-AF65-F5344CB8AC3E}">
        <p14:creationId xmlns:p14="http://schemas.microsoft.com/office/powerpoint/2010/main" val="3215211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6A0D0A-3B72-4F51-AF98-3770919635A9}"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852AE-AD1D-4984-BE60-53B883E349B9}" type="slidenum">
              <a:rPr lang="en-US" smtClean="0"/>
              <a:t>‹#›</a:t>
            </a:fld>
            <a:endParaRPr lang="en-US"/>
          </a:p>
        </p:txBody>
      </p:sp>
    </p:spTree>
    <p:extLst>
      <p:ext uri="{BB962C8B-B14F-4D97-AF65-F5344CB8AC3E}">
        <p14:creationId xmlns:p14="http://schemas.microsoft.com/office/powerpoint/2010/main" val="3082924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6A0D0A-3B72-4F51-AF98-3770919635A9}"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852AE-AD1D-4984-BE60-53B883E349B9}" type="slidenum">
              <a:rPr lang="en-US" smtClean="0"/>
              <a:t>‹#›</a:t>
            </a:fld>
            <a:endParaRPr lang="en-US"/>
          </a:p>
        </p:txBody>
      </p:sp>
    </p:spTree>
    <p:extLst>
      <p:ext uri="{BB962C8B-B14F-4D97-AF65-F5344CB8AC3E}">
        <p14:creationId xmlns:p14="http://schemas.microsoft.com/office/powerpoint/2010/main" val="1573892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6A0D0A-3B72-4F51-AF98-3770919635A9}" type="datetimeFigureOut">
              <a:rPr lang="en-US" smtClean="0"/>
              <a:t>4/4/2025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852AE-AD1D-4984-BE60-53B883E349B9}" type="slidenum">
              <a:rPr lang="en-US" smtClean="0"/>
              <a:t>‹#›</a:t>
            </a:fld>
            <a:endParaRPr lang="en-US"/>
          </a:p>
        </p:txBody>
      </p:sp>
      <p:pic>
        <p:nvPicPr>
          <p:cNvPr id="2050"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4288"/>
            <a:ext cx="9144000" cy="683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908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www.citbni.org.uk/CITB/files/c4/c4df9559-9103-41ef-bb32-222e2ad8477e.pdf"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mailto:levy@citbni.org.uk" TargetMode="External"/><Relationship Id="rId2" Type="http://schemas.openxmlformats.org/officeDocument/2006/relationships/hyperlink" Target="https://www.citbni.org.uk/Member-Login.aspx"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itbni.org.uk/Member-Login.aspx?ReturnUrl=%2fGrants%2fGrant-Applications.aspx%3fGrantID%3d0"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mtubookings@citbni.org.uk"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hyperlink" Target="https://www.youtube.com/watch?v=ziNTWUkrzRA&amp;feature=youtu.be" TargetMode="External"/><Relationship Id="rId4" Type="http://schemas.openxmlformats.org/officeDocument/2006/relationships/hyperlink" Target="https://www.citbni.org.uk/CITB/files/ef/efaf79a6-4fba-4370-ae28-3be08afe326b.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itbni.org.uk/CITB/files/87/875543a1-f4ac-48ca-9200-15d5d5e3f6bf.pdf"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itbni.org.uk/CITB/files/98/981e3d01-2b52-4de7-81a3-128ffbb8f980.pdf"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itbni.org.uk/R--amp;-D.aspx"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itbni.org.uk/Careers/Industry-Skills.aspx"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citbni.org.uk/CITB/files/d7/d72bba0e-f68d-406c-8255-e7b1eeede868.pdf"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itbni.org.uk/CITB/files/d8/d8e1748a-44cb-40dc-886c-da2509237b6f.pdf"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citbni.org.uk/" TargetMode="External"/><Relationship Id="rId7" Type="http://schemas.openxmlformats.org/officeDocument/2006/relationships/diagramColors" Target="../diagrams/colors1.xml"/><Relationship Id="rId12"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hyperlink" Target="https://instagram.com/citbni1?igshid=131svhwvrngwb" TargetMode="External"/><Relationship Id="rId5" Type="http://schemas.openxmlformats.org/officeDocument/2006/relationships/diagramLayout" Target="../diagrams/layout1.xml"/><Relationship Id="rId10" Type="http://schemas.openxmlformats.org/officeDocument/2006/relationships/hyperlink" Target="https://www.linkedin.com/company/citb-ni" TargetMode="External"/><Relationship Id="rId4" Type="http://schemas.openxmlformats.org/officeDocument/2006/relationships/diagramData" Target="../diagrams/data1.xml"/><Relationship Id="rId9" Type="http://schemas.openxmlformats.org/officeDocument/2006/relationships/hyperlink" Target="https://en-gb.facebook.com/CITBNorthernIre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itbni.org.uk/CITB/files/32/32b057f2-ba0f-45d1-b797-bcea477024ad.pdf" TargetMode="External"/><Relationship Id="rId2" Type="http://schemas.openxmlformats.org/officeDocument/2006/relationships/hyperlink" Target="mailto:scaffolding@citbni.org.uk" TargetMode="Externa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eventbrite.co.uk/e/carbon-management-registration-999053454777?aff=oddtdtcreator"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www.citbni.org.uk/Events.aspx" TargetMode="External"/><Relationship Id="rId5" Type="http://schemas.openxmlformats.org/officeDocument/2006/relationships/hyperlink" Target="https://www.eventbrite.co.uk/e/waste-management-registration-999114607687?aff=oddtdtcreator" TargetMode="External"/><Relationship Id="rId4" Type="http://schemas.openxmlformats.org/officeDocument/2006/relationships/hyperlink" Target="https://www.eventbrite.co.uk/e/exploring-ai-in-marketing-tools-for-the-construction-industry-registration-999113504387?aff=oddtdtcreato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eventbrite.com/cc/citb-ni-heritage-events-2368079?utm-campaign=social&amp;utm-content=creatorshare&amp;utm-medium=discovery&amp;utm-term=odclsxcollection&amp;utm-source=cp&amp;aff=escb"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hyperlink" Target="https://www.citbni.org.uk/CITB/files/6b/6b98a98c-be24-4348-9fec-4d5cf05a9f29.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itbni.org.uk/Training/Approved-Courses.aspx"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mailto:traininginpartnership@citbni.org.uk"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citbni.org.uk/CITB/files/dd/dd026da3-f2d4-4257-9720-bb9f407f603c.pdf"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B418785-78BE-A44D-A7D4-07F6B8BC0AE9}"/>
              </a:ext>
            </a:extLst>
          </p:cNvPr>
          <p:cNvSpPr txBox="1">
            <a:spLocks/>
          </p:cNvSpPr>
          <p:nvPr/>
        </p:nvSpPr>
        <p:spPr>
          <a:xfrm>
            <a:off x="685800" y="1556792"/>
            <a:ext cx="7772400" cy="14401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800" b="1"/>
              <a:t>CITB NI</a:t>
            </a:r>
          </a:p>
        </p:txBody>
      </p:sp>
      <p:sp>
        <p:nvSpPr>
          <p:cNvPr id="8" name="Subtitle 2">
            <a:extLst>
              <a:ext uri="{FF2B5EF4-FFF2-40B4-BE49-F238E27FC236}">
                <a16:creationId xmlns:a16="http://schemas.microsoft.com/office/drawing/2014/main" id="{3771177B-A499-B844-B067-0E2ED8738A76}"/>
              </a:ext>
            </a:extLst>
          </p:cNvPr>
          <p:cNvSpPr txBox="1">
            <a:spLocks/>
          </p:cNvSpPr>
          <p:nvPr/>
        </p:nvSpPr>
        <p:spPr>
          <a:xfrm>
            <a:off x="1371600" y="3028485"/>
            <a:ext cx="6656784" cy="2664296"/>
          </a:xfrm>
          <a:prstGeom prst="rect">
            <a:avLst/>
          </a:prstGeom>
        </p:spPr>
        <p:txBody>
          <a:bodyPr lIns="91440" tIns="45720" rIns="91440" bIns="45720" anchor="t">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a:t>PRODUCTS AND SERVICES FOR THE CONSTRUCTION INDUSTRY</a:t>
            </a:r>
          </a:p>
          <a:p>
            <a:pPr algn="ctr"/>
            <a:endParaRPr lang="en-US" b="1" dirty="0">
              <a:solidFill>
                <a:schemeClr val="tx2">
                  <a:lumMod val="75000"/>
                </a:schemeClr>
              </a:solidFill>
            </a:endParaRPr>
          </a:p>
          <a:p>
            <a:pPr marL="0" indent="0" algn="ctr">
              <a:buNone/>
            </a:pPr>
            <a:r>
              <a:rPr lang="en-US" sz="2200" b="1" dirty="0">
                <a:solidFill>
                  <a:schemeClr val="tx2">
                    <a:lumMod val="75000"/>
                  </a:schemeClr>
                </a:solidFill>
              </a:rPr>
              <a:t>Press spacebar to move through each of the slide</a:t>
            </a:r>
          </a:p>
          <a:p>
            <a:pPr marL="0" indent="0">
              <a:buNone/>
            </a:pPr>
            <a:endParaRPr lang="en-US" sz="1400" b="1" dirty="0">
              <a:solidFill>
                <a:schemeClr val="tx2">
                  <a:lumMod val="75000"/>
                </a:schemeClr>
              </a:solidFill>
              <a:ea typeface="Calibri"/>
              <a:cs typeface="Calibri"/>
            </a:endParaRPr>
          </a:p>
          <a:p>
            <a:pPr marL="0" indent="0">
              <a:buNone/>
            </a:pPr>
            <a:endParaRPr lang="en-US" sz="1400" b="1" dirty="0">
              <a:solidFill>
                <a:schemeClr val="tx2">
                  <a:lumMod val="75000"/>
                </a:schemeClr>
              </a:solidFill>
              <a:ea typeface="Calibri"/>
              <a:cs typeface="Calibri"/>
            </a:endParaRPr>
          </a:p>
          <a:p>
            <a:pPr marL="0" indent="0">
              <a:buNone/>
            </a:pPr>
            <a:r>
              <a:rPr lang="en-US" sz="1400" b="1" dirty="0">
                <a:solidFill>
                  <a:schemeClr val="tx2">
                    <a:lumMod val="75000"/>
                  </a:schemeClr>
                </a:solidFill>
                <a:ea typeface="Calibri"/>
                <a:cs typeface="Calibri"/>
              </a:rPr>
              <a:t>4</a:t>
            </a:r>
          </a:p>
          <a:p>
            <a:pPr marL="0" indent="0" algn="ctr">
              <a:buNone/>
            </a:pPr>
            <a:endParaRPr lang="en-US" sz="2200" b="1" dirty="0">
              <a:solidFill>
                <a:schemeClr val="tx2">
                  <a:lumMod val="75000"/>
                </a:schemeClr>
              </a:solidFill>
              <a:ea typeface="Calibri"/>
              <a:cs typeface="Calibri"/>
            </a:endParaRPr>
          </a:p>
          <a:p>
            <a:pPr marL="0" indent="0">
              <a:buNone/>
            </a:pPr>
            <a:endParaRPr lang="en-US" sz="1200" b="1" dirty="0">
              <a:solidFill>
                <a:schemeClr val="tx2">
                  <a:lumMod val="75000"/>
                </a:schemeClr>
              </a:solidFill>
              <a:ea typeface="Calibri"/>
              <a:cs typeface="Calibri"/>
            </a:endParaRPr>
          </a:p>
          <a:p>
            <a:pPr marL="0" indent="0">
              <a:buNone/>
            </a:pPr>
            <a:endParaRPr lang="en-US" sz="1200" b="1" dirty="0">
              <a:solidFill>
                <a:schemeClr val="tx2">
                  <a:lumMod val="75000"/>
                </a:schemeClr>
              </a:solidFill>
              <a:ea typeface="Calibri"/>
              <a:cs typeface="Calibri"/>
            </a:endParaRPr>
          </a:p>
          <a:p>
            <a:pPr marL="0" indent="0">
              <a:buNone/>
            </a:pPr>
            <a:endParaRPr lang="en-US" sz="1800" b="1" dirty="0">
              <a:solidFill>
                <a:schemeClr val="tx2">
                  <a:lumMod val="75000"/>
                </a:schemeClr>
              </a:solidFill>
              <a:ea typeface="Calibri"/>
              <a:cs typeface="Calibri"/>
            </a:endParaRPr>
          </a:p>
          <a:p>
            <a:pPr marL="0" indent="0">
              <a:buNone/>
            </a:pPr>
            <a:endParaRPr lang="en-US" sz="1200" b="1" dirty="0">
              <a:solidFill>
                <a:schemeClr val="tx2">
                  <a:lumMod val="75000"/>
                </a:schemeClr>
              </a:solidFill>
              <a:ea typeface="Calibri"/>
              <a:cs typeface="Calibri"/>
            </a:endParaRPr>
          </a:p>
        </p:txBody>
      </p:sp>
    </p:spTree>
    <p:extLst>
      <p:ext uri="{BB962C8B-B14F-4D97-AF65-F5344CB8AC3E}">
        <p14:creationId xmlns:p14="http://schemas.microsoft.com/office/powerpoint/2010/main" val="911172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08AB-E07F-5C45-9124-D18743CC6BAC}"/>
              </a:ext>
            </a:extLst>
          </p:cNvPr>
          <p:cNvSpPr txBox="1">
            <a:spLocks/>
          </p:cNvSpPr>
          <p:nvPr/>
        </p:nvSpPr>
        <p:spPr>
          <a:xfrm>
            <a:off x="457200" y="548680"/>
            <a:ext cx="8229600" cy="86895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t>GRANTS 2024/25</a:t>
            </a:r>
          </a:p>
        </p:txBody>
      </p:sp>
      <p:sp>
        <p:nvSpPr>
          <p:cNvPr id="3" name="Content Placeholder 2">
            <a:extLst>
              <a:ext uri="{FF2B5EF4-FFF2-40B4-BE49-F238E27FC236}">
                <a16:creationId xmlns:a16="http://schemas.microsoft.com/office/drawing/2014/main" id="{9C99E491-C337-2F41-9DED-B1C6157D96E6}"/>
              </a:ext>
            </a:extLst>
          </p:cNvPr>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Grants range from £15 to £2,000 </a:t>
            </a:r>
            <a:br>
              <a:rPr lang="en-GB" dirty="0"/>
            </a:br>
            <a:r>
              <a:rPr lang="en-GB" dirty="0"/>
              <a:t>(depending on the grant category)</a:t>
            </a:r>
          </a:p>
          <a:p>
            <a:endParaRPr lang="en-GB" dirty="0"/>
          </a:p>
          <a:p>
            <a:r>
              <a:rPr lang="en-GB" dirty="0"/>
              <a:t>Terms and Conditions of the scheme can be downloaded </a:t>
            </a:r>
            <a:r>
              <a:rPr lang="en-GB" b="1" dirty="0">
                <a:solidFill>
                  <a:schemeClr val="tx2">
                    <a:lumMod val="60000"/>
                    <a:lumOff val="40000"/>
                  </a:schemeClr>
                </a:solidFill>
                <a:hlinkClick r:id="rId2"/>
              </a:rPr>
              <a:t>here</a:t>
            </a:r>
            <a:r>
              <a:rPr lang="en-GB" dirty="0"/>
              <a:t> </a:t>
            </a:r>
          </a:p>
          <a:p>
            <a:endParaRPr lang="en-GB" dirty="0">
              <a:solidFill>
                <a:srgbClr val="FF0000"/>
              </a:solidFill>
            </a:endParaRPr>
          </a:p>
          <a:p>
            <a:r>
              <a:rPr lang="en-GB" dirty="0">
                <a:solidFill>
                  <a:srgbClr val="FF0000"/>
                </a:solidFill>
              </a:rPr>
              <a:t>Terms and conditions must be met before grants will be processed</a:t>
            </a:r>
          </a:p>
        </p:txBody>
      </p:sp>
    </p:spTree>
    <p:extLst>
      <p:ext uri="{BB962C8B-B14F-4D97-AF65-F5344CB8AC3E}">
        <p14:creationId xmlns:p14="http://schemas.microsoft.com/office/powerpoint/2010/main" val="1767321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59BB9-87A8-1242-B247-4FF3BE1A46BB}"/>
              </a:ext>
            </a:extLst>
          </p:cNvPr>
          <p:cNvSpPr txBox="1">
            <a:spLocks/>
          </p:cNvSpPr>
          <p:nvPr/>
        </p:nvSpPr>
        <p:spPr>
          <a:xfrm>
            <a:off x="457200" y="561736"/>
            <a:ext cx="8229600" cy="74606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t>GRANTS 2024/25</a:t>
            </a:r>
          </a:p>
        </p:txBody>
      </p:sp>
      <p:sp>
        <p:nvSpPr>
          <p:cNvPr id="3" name="Content Placeholder 2">
            <a:extLst>
              <a:ext uri="{FF2B5EF4-FFF2-40B4-BE49-F238E27FC236}">
                <a16:creationId xmlns:a16="http://schemas.microsoft.com/office/drawing/2014/main" id="{707EE6D2-8D72-FE48-B7E9-A4510DF8BC09}"/>
              </a:ext>
            </a:extLst>
          </p:cNvPr>
          <p:cNvSpPr txBox="1">
            <a:spLocks/>
          </p:cNvSpPr>
          <p:nvPr/>
        </p:nvSpPr>
        <p:spPr>
          <a:xfrm>
            <a:off x="457200" y="1499191"/>
            <a:ext cx="8229600" cy="4742121"/>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spcBef>
                <a:spcPts val="900"/>
              </a:spcBef>
            </a:pPr>
            <a:r>
              <a:rPr lang="en-GB" sz="2300" dirty="0"/>
              <a:t>Apply within 3 months of commencement </a:t>
            </a:r>
            <a:br>
              <a:rPr lang="en-GB" sz="2300" dirty="0"/>
            </a:br>
            <a:r>
              <a:rPr lang="en-GB" sz="2300" dirty="0"/>
              <a:t>of training or upon registration onto course or apprenticeship scheme.</a:t>
            </a:r>
          </a:p>
          <a:p>
            <a:pPr>
              <a:lnSpc>
                <a:spcPct val="120000"/>
              </a:lnSpc>
              <a:spcBef>
                <a:spcPts val="900"/>
              </a:spcBef>
            </a:pPr>
            <a:r>
              <a:rPr lang="en-GB" sz="2300" dirty="0"/>
              <a:t>Apply for a grant online </a:t>
            </a:r>
            <a:r>
              <a:rPr lang="en-GB" sz="2300" b="1" dirty="0">
                <a:solidFill>
                  <a:srgbClr val="0070C0"/>
                </a:solidFill>
                <a:hlinkClick r:id="rId2"/>
              </a:rPr>
              <a:t>here</a:t>
            </a:r>
            <a:r>
              <a:rPr lang="en-GB" sz="2300" b="1" dirty="0">
                <a:solidFill>
                  <a:srgbClr val="0070C0"/>
                </a:solidFill>
              </a:rPr>
              <a:t> </a:t>
            </a:r>
            <a:r>
              <a:rPr lang="en-GB" sz="2300" dirty="0"/>
              <a:t>you will need your log in details</a:t>
            </a:r>
            <a:endParaRPr lang="en-GB" sz="2300" dirty="0">
              <a:cs typeface="Calibri"/>
            </a:endParaRPr>
          </a:p>
          <a:p>
            <a:pPr>
              <a:lnSpc>
                <a:spcPct val="120000"/>
              </a:lnSpc>
              <a:spcBef>
                <a:spcPts val="900"/>
              </a:spcBef>
            </a:pPr>
            <a:r>
              <a:rPr lang="en-GB" sz="2300" dirty="0"/>
              <a:t>Supporting information for short duration off the job, in house training &amp; training providers must be received within 3 months of training taking place.</a:t>
            </a:r>
            <a:endParaRPr lang="en-GB" sz="2300" dirty="0">
              <a:cs typeface="Calibri"/>
            </a:endParaRPr>
          </a:p>
          <a:p>
            <a:pPr>
              <a:lnSpc>
                <a:spcPct val="120000"/>
              </a:lnSpc>
              <a:spcBef>
                <a:spcPts val="900"/>
              </a:spcBef>
            </a:pPr>
            <a:r>
              <a:rPr lang="en-GB" sz="2300" dirty="0"/>
              <a:t>Your CITB NI Annual Return Form including options forms </a:t>
            </a:r>
            <a:r>
              <a:rPr lang="en-GB" sz="2300" b="1" dirty="0"/>
              <a:t>must</a:t>
            </a:r>
            <a:r>
              <a:rPr lang="en-GB" sz="2300" dirty="0"/>
              <a:t> have been received prior to the deadline. Please contact the levy support team if you have any queries </a:t>
            </a:r>
            <a:r>
              <a:rPr lang="en-GB" sz="2300" dirty="0">
                <a:hlinkClick r:id="rId3"/>
              </a:rPr>
              <a:t>levy@citbni.org.uk</a:t>
            </a:r>
            <a:endParaRPr lang="en-GB" sz="2300" dirty="0"/>
          </a:p>
        </p:txBody>
      </p:sp>
    </p:spTree>
    <p:extLst>
      <p:ext uri="{BB962C8B-B14F-4D97-AF65-F5344CB8AC3E}">
        <p14:creationId xmlns:p14="http://schemas.microsoft.com/office/powerpoint/2010/main" val="4051383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139E7-EB60-074F-AD47-7F2D2CAA8CB4}"/>
              </a:ext>
            </a:extLst>
          </p:cNvPr>
          <p:cNvSpPr txBox="1">
            <a:spLocks/>
          </p:cNvSpPr>
          <p:nvPr/>
        </p:nvSpPr>
        <p:spPr>
          <a:xfrm>
            <a:off x="457200" y="476672"/>
            <a:ext cx="8229600" cy="94096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t>GRANTS 2024/25</a:t>
            </a:r>
          </a:p>
        </p:txBody>
      </p:sp>
      <p:sp>
        <p:nvSpPr>
          <p:cNvPr id="3" name="Content Placeholder 2">
            <a:extLst>
              <a:ext uri="{FF2B5EF4-FFF2-40B4-BE49-F238E27FC236}">
                <a16:creationId xmlns:a16="http://schemas.microsoft.com/office/drawing/2014/main" id="{6AFB79E0-7CDB-5340-85DA-8389814DC947}"/>
              </a:ext>
            </a:extLst>
          </p:cNvPr>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t>Levy payers can claim grant up to 100% of the total of levy paid</a:t>
            </a:r>
          </a:p>
          <a:p>
            <a:r>
              <a:rPr lang="en-GB"/>
              <a:t>Non levy payers can claim grant up to £500 in the training year</a:t>
            </a:r>
          </a:p>
          <a:p>
            <a:pPr marL="0" indent="0">
              <a:buFont typeface="Arial" panose="020B0604020202020204" pitchFamily="34" charset="0"/>
              <a:buNone/>
            </a:pPr>
            <a:endParaRPr lang="en-GB" b="1" i="1"/>
          </a:p>
          <a:p>
            <a:pPr marL="0" indent="0" algn="ctr">
              <a:buFont typeface="Arial" panose="020B0604020202020204" pitchFamily="34" charset="0"/>
              <a:buNone/>
            </a:pPr>
            <a:r>
              <a:rPr lang="en-GB" b="1" i="1">
                <a:solidFill>
                  <a:srgbClr val="FF0000"/>
                </a:solidFill>
              </a:rPr>
              <a:t>The above limits only apply to short duration training courses lasting up to 10 days</a:t>
            </a:r>
          </a:p>
        </p:txBody>
      </p:sp>
    </p:spTree>
    <p:extLst>
      <p:ext uri="{BB962C8B-B14F-4D97-AF65-F5344CB8AC3E}">
        <p14:creationId xmlns:p14="http://schemas.microsoft.com/office/powerpoint/2010/main" val="780562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E4E27-0DFF-5248-AD0C-6245ABD3AA0C}"/>
              </a:ext>
            </a:extLst>
          </p:cNvPr>
          <p:cNvSpPr txBox="1">
            <a:spLocks/>
          </p:cNvSpPr>
          <p:nvPr/>
        </p:nvSpPr>
        <p:spPr>
          <a:xfrm>
            <a:off x="457200" y="764704"/>
            <a:ext cx="8229600" cy="7969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a:t>APPRENTICE GRANT</a:t>
            </a:r>
          </a:p>
        </p:txBody>
      </p:sp>
      <p:sp>
        <p:nvSpPr>
          <p:cNvPr id="3" name="Content Placeholder 2">
            <a:extLst>
              <a:ext uri="{FF2B5EF4-FFF2-40B4-BE49-F238E27FC236}">
                <a16:creationId xmlns:a16="http://schemas.microsoft.com/office/drawing/2014/main" id="{4C68D699-E38F-A140-BB1C-F1D5C6904517}"/>
              </a:ext>
            </a:extLst>
          </p:cNvPr>
          <p:cNvSpPr txBox="1">
            <a:spLocks/>
          </p:cNvSpPr>
          <p:nvPr/>
        </p:nvSpPr>
        <p:spPr>
          <a:xfrm>
            <a:off x="457200" y="1744216"/>
            <a:ext cx="4258816" cy="4525963"/>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3500" b="1"/>
              <a:t>THINKING OF EMPLOYING AN APPRENTICE? </a:t>
            </a:r>
          </a:p>
          <a:p>
            <a:pPr marL="0" indent="0">
              <a:buFont typeface="Arial" panose="020B0604020202020204" pitchFamily="34" charset="0"/>
              <a:buNone/>
            </a:pPr>
            <a:r>
              <a:rPr lang="en-GB"/>
              <a:t>The CITB NI enhanced apprentice grant of up to </a:t>
            </a:r>
            <a:r>
              <a:rPr lang="en-GB" b="1"/>
              <a:t>£6,500 </a:t>
            </a:r>
            <a:r>
              <a:rPr lang="en-GB"/>
              <a:t>is paid to employers who employ an apprentice on a formal apprenticeship training programme and is paid as illustrated on the following slides.</a:t>
            </a:r>
          </a:p>
        </p:txBody>
      </p:sp>
      <p:pic>
        <p:nvPicPr>
          <p:cNvPr id="5" name="Picture 4" descr="A picture containing person, outdoor&#10;&#10;Description automatically generated">
            <a:extLst>
              <a:ext uri="{FF2B5EF4-FFF2-40B4-BE49-F238E27FC236}">
                <a16:creationId xmlns:a16="http://schemas.microsoft.com/office/drawing/2014/main" id="{E85D69A0-D6C6-4DAE-A24A-EF3077453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924691"/>
            <a:ext cx="2592288" cy="3901182"/>
          </a:xfrm>
          <a:prstGeom prst="rect">
            <a:avLst/>
          </a:prstGeom>
          <a:ln>
            <a:solidFill>
              <a:schemeClr val="tx1"/>
            </a:solidFill>
          </a:ln>
        </p:spPr>
      </p:pic>
    </p:spTree>
    <p:extLst>
      <p:ext uri="{BB962C8B-B14F-4D97-AF65-F5344CB8AC3E}">
        <p14:creationId xmlns:p14="http://schemas.microsoft.com/office/powerpoint/2010/main" val="807236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0F550-657E-054A-B6DD-D67567A588ED}"/>
              </a:ext>
            </a:extLst>
          </p:cNvPr>
          <p:cNvSpPr txBox="1">
            <a:spLocks/>
          </p:cNvSpPr>
          <p:nvPr/>
        </p:nvSpPr>
        <p:spPr>
          <a:xfrm>
            <a:off x="457200" y="836712"/>
            <a:ext cx="8229600" cy="86409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a:t>APPRENTICE GRANT – Level 2/3</a:t>
            </a:r>
          </a:p>
        </p:txBody>
      </p:sp>
      <p:graphicFrame>
        <p:nvGraphicFramePr>
          <p:cNvPr id="3" name="Content Placeholder 5">
            <a:extLst>
              <a:ext uri="{FF2B5EF4-FFF2-40B4-BE49-F238E27FC236}">
                <a16:creationId xmlns:a16="http://schemas.microsoft.com/office/drawing/2014/main" id="{B78D70EE-2324-9B4F-A4DA-B191961B979E}"/>
              </a:ext>
            </a:extLst>
          </p:cNvPr>
          <p:cNvGraphicFramePr>
            <a:graphicFrameLocks/>
          </p:cNvGraphicFramePr>
          <p:nvPr/>
        </p:nvGraphicFramePr>
        <p:xfrm>
          <a:off x="812165" y="1844824"/>
          <a:ext cx="7519670" cy="3932352"/>
        </p:xfrm>
        <a:graphic>
          <a:graphicData uri="http://schemas.openxmlformats.org/drawingml/2006/table">
            <a:tbl>
              <a:tblPr firstRow="1" firstCol="1" bandRow="1">
                <a:tableStyleId>{5940675A-B579-460E-94D1-54222C63F5DA}</a:tableStyleId>
              </a:tblPr>
              <a:tblGrid>
                <a:gridCol w="1743611">
                  <a:extLst>
                    <a:ext uri="{9D8B030D-6E8A-4147-A177-3AD203B41FA5}">
                      <a16:colId xmlns:a16="http://schemas.microsoft.com/office/drawing/2014/main" val="20000"/>
                    </a:ext>
                  </a:extLst>
                </a:gridCol>
                <a:gridCol w="2841089">
                  <a:extLst>
                    <a:ext uri="{9D8B030D-6E8A-4147-A177-3AD203B41FA5}">
                      <a16:colId xmlns:a16="http://schemas.microsoft.com/office/drawing/2014/main" val="20001"/>
                    </a:ext>
                  </a:extLst>
                </a:gridCol>
                <a:gridCol w="1467485">
                  <a:extLst>
                    <a:ext uri="{9D8B030D-6E8A-4147-A177-3AD203B41FA5}">
                      <a16:colId xmlns:a16="http://schemas.microsoft.com/office/drawing/2014/main" val="20002"/>
                    </a:ext>
                  </a:extLst>
                </a:gridCol>
                <a:gridCol w="1467485">
                  <a:extLst>
                    <a:ext uri="{9D8B030D-6E8A-4147-A177-3AD203B41FA5}">
                      <a16:colId xmlns:a16="http://schemas.microsoft.com/office/drawing/2014/main" val="20003"/>
                    </a:ext>
                  </a:extLst>
                </a:gridCol>
              </a:tblGrid>
              <a:tr h="676875">
                <a:tc>
                  <a:txBody>
                    <a:bodyPr/>
                    <a:lstStyle/>
                    <a:p>
                      <a:pPr>
                        <a:lnSpc>
                          <a:spcPct val="115000"/>
                        </a:lnSpc>
                        <a:spcAft>
                          <a:spcPts val="0"/>
                        </a:spcAft>
                      </a:pPr>
                      <a:r>
                        <a:rPr lang="en-GB" sz="3600">
                          <a:effectLst/>
                        </a:rPr>
                        <a:t>YEAR 1</a:t>
                      </a:r>
                    </a:p>
                    <a:p>
                      <a:pPr>
                        <a:lnSpc>
                          <a:spcPct val="115000"/>
                        </a:lnSpc>
                        <a:spcAft>
                          <a:spcPts val="0"/>
                        </a:spcAft>
                      </a:pPr>
                      <a:endParaRPr lang="en-GB" sz="36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p>
                      <a:pPr>
                        <a:lnSpc>
                          <a:spcPct val="115000"/>
                        </a:lnSpc>
                        <a:spcAft>
                          <a:spcPts val="0"/>
                        </a:spcAft>
                      </a:pPr>
                      <a:endParaRPr lang="en-GB" sz="1500" b="1">
                        <a:effectLst/>
                      </a:endParaRPr>
                    </a:p>
                    <a:p>
                      <a:pPr>
                        <a:lnSpc>
                          <a:spcPct val="115000"/>
                        </a:lnSpc>
                        <a:spcAft>
                          <a:spcPts val="0"/>
                        </a:spcAft>
                      </a:pPr>
                      <a:r>
                        <a:rPr lang="en-GB" sz="1500" b="1">
                          <a:effectLst/>
                        </a:rPr>
                        <a:t>EMPLOYMENT GRANT</a:t>
                      </a:r>
                      <a:endParaRPr lang="en-GB" sz="15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p>
                      <a:pPr>
                        <a:lnSpc>
                          <a:spcPct val="115000"/>
                        </a:lnSpc>
                        <a:spcAft>
                          <a:spcPts val="0"/>
                        </a:spcAft>
                      </a:pPr>
                      <a:endParaRPr lang="en-GB" sz="1500" b="1">
                        <a:effectLst/>
                      </a:endParaRPr>
                    </a:p>
                    <a:p>
                      <a:pPr>
                        <a:lnSpc>
                          <a:spcPct val="115000"/>
                        </a:lnSpc>
                        <a:spcAft>
                          <a:spcPts val="0"/>
                        </a:spcAft>
                      </a:pPr>
                      <a:r>
                        <a:rPr lang="en-GB" sz="1500" b="1">
                          <a:effectLst/>
                        </a:rPr>
                        <a:t>£1,500</a:t>
                      </a:r>
                      <a:endParaRPr lang="en-GB" sz="15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p>
                      <a:pPr>
                        <a:lnSpc>
                          <a:spcPct val="115000"/>
                        </a:lnSpc>
                        <a:spcAft>
                          <a:spcPts val="0"/>
                        </a:spcAft>
                      </a:pPr>
                      <a:endParaRPr lang="en-GB" sz="1500" b="1">
                        <a:effectLst/>
                      </a:endParaRPr>
                    </a:p>
                    <a:p>
                      <a:pPr>
                        <a:lnSpc>
                          <a:spcPct val="115000"/>
                        </a:lnSpc>
                        <a:spcAft>
                          <a:spcPts val="0"/>
                        </a:spcAft>
                      </a:pPr>
                      <a:r>
                        <a:rPr lang="en-GB" sz="1500" b="1">
                          <a:solidFill>
                            <a:srgbClr val="0070C0"/>
                          </a:solidFill>
                          <a:effectLst/>
                        </a:rPr>
                        <a:t>RUNNING TOTAL</a:t>
                      </a:r>
                      <a:endParaRPr lang="en-GB" sz="1500" b="1">
                        <a:solidFill>
                          <a:srgbClr val="0070C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0000"/>
                  </a:ext>
                </a:extLst>
              </a:tr>
              <a:tr h="676875">
                <a:tc rowSpan="2">
                  <a:txBody>
                    <a:bodyPr/>
                    <a:lstStyle/>
                    <a:p>
                      <a:pPr>
                        <a:lnSpc>
                          <a:spcPct val="115000"/>
                        </a:lnSpc>
                        <a:spcAft>
                          <a:spcPts val="0"/>
                        </a:spcAft>
                      </a:pPr>
                      <a:r>
                        <a:rPr lang="en-GB" sz="3600">
                          <a:effectLst/>
                        </a:rPr>
                        <a:t>YEAR 2</a:t>
                      </a:r>
                      <a:endParaRPr lang="en-GB" sz="36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p>
                      <a:pPr>
                        <a:lnSpc>
                          <a:spcPct val="115000"/>
                        </a:lnSpc>
                        <a:spcAft>
                          <a:spcPts val="0"/>
                        </a:spcAft>
                      </a:pPr>
                      <a:r>
                        <a:rPr lang="en-GB" sz="1500" b="1">
                          <a:effectLst/>
                        </a:rPr>
                        <a:t>EMPLOYMENT GRANT</a:t>
                      </a:r>
                      <a:endParaRPr lang="en-GB" sz="15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p>
                      <a:pPr>
                        <a:lnSpc>
                          <a:spcPct val="115000"/>
                        </a:lnSpc>
                        <a:spcAft>
                          <a:spcPts val="0"/>
                        </a:spcAft>
                      </a:pPr>
                      <a:r>
                        <a:rPr lang="en-GB" sz="1500" b="1">
                          <a:effectLst/>
                        </a:rPr>
                        <a:t>£1,500</a:t>
                      </a:r>
                      <a:endParaRPr lang="en-GB" sz="15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p>
                      <a:pPr>
                        <a:lnSpc>
                          <a:spcPct val="115000"/>
                        </a:lnSpc>
                        <a:spcAft>
                          <a:spcPts val="0"/>
                        </a:spcAft>
                      </a:pPr>
                      <a:r>
                        <a:rPr lang="en-GB" sz="1500" b="1">
                          <a:effectLst/>
                        </a:rPr>
                        <a:t>£3,000</a:t>
                      </a:r>
                      <a:endParaRPr lang="en-GB" sz="15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0001"/>
                  </a:ext>
                </a:extLst>
              </a:tr>
              <a:tr h="676875">
                <a:tc vMerge="1">
                  <a:txBody>
                    <a:bodyPr/>
                    <a:lstStyle/>
                    <a:p>
                      <a:endParaRPr lang="en-GB"/>
                    </a:p>
                  </a:txBody>
                  <a:tcPr/>
                </a:tc>
                <a:tc>
                  <a:txBody>
                    <a:bodyPr/>
                    <a:lstStyle/>
                    <a:p>
                      <a:pPr>
                        <a:lnSpc>
                          <a:spcPct val="115000"/>
                        </a:lnSpc>
                        <a:spcAft>
                          <a:spcPts val="0"/>
                        </a:spcAft>
                      </a:pPr>
                      <a:r>
                        <a:rPr lang="en-GB" sz="1500" b="1">
                          <a:effectLst/>
                        </a:rPr>
                        <a:t>VQ LEVEL 2 ACHIEVEMENT GRANT</a:t>
                      </a:r>
                      <a:endParaRPr lang="en-GB" sz="15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p>
                      <a:pPr>
                        <a:lnSpc>
                          <a:spcPct val="115000"/>
                        </a:lnSpc>
                        <a:spcAft>
                          <a:spcPts val="0"/>
                        </a:spcAft>
                      </a:pPr>
                      <a:r>
                        <a:rPr lang="en-GB" sz="1500" b="1">
                          <a:effectLst/>
                        </a:rPr>
                        <a:t>£1,000</a:t>
                      </a:r>
                      <a:endParaRPr lang="en-GB" sz="15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p>
                      <a:pPr>
                        <a:lnSpc>
                          <a:spcPct val="115000"/>
                        </a:lnSpc>
                        <a:spcAft>
                          <a:spcPts val="0"/>
                        </a:spcAft>
                      </a:pPr>
                      <a:r>
                        <a:rPr lang="en-GB" sz="1500" b="1">
                          <a:effectLst/>
                        </a:rPr>
                        <a:t>£4,000</a:t>
                      </a:r>
                      <a:endParaRPr lang="en-GB" sz="15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0002"/>
                  </a:ext>
                </a:extLst>
              </a:tr>
              <a:tr h="676875">
                <a:tc rowSpan="2">
                  <a:txBody>
                    <a:bodyPr/>
                    <a:lstStyle/>
                    <a:p>
                      <a:pPr>
                        <a:lnSpc>
                          <a:spcPct val="115000"/>
                        </a:lnSpc>
                        <a:spcAft>
                          <a:spcPts val="0"/>
                        </a:spcAft>
                      </a:pPr>
                      <a:r>
                        <a:rPr lang="en-GB" sz="3600">
                          <a:effectLst/>
                        </a:rPr>
                        <a:t>YEAR 3</a:t>
                      </a:r>
                      <a:endParaRPr lang="en-GB" sz="36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p>
                      <a:pPr>
                        <a:lnSpc>
                          <a:spcPct val="115000"/>
                        </a:lnSpc>
                        <a:spcAft>
                          <a:spcPts val="0"/>
                        </a:spcAft>
                      </a:pPr>
                      <a:r>
                        <a:rPr lang="en-GB" sz="1500" b="1">
                          <a:effectLst/>
                        </a:rPr>
                        <a:t>EMPLOYMENT GRANT</a:t>
                      </a:r>
                      <a:endParaRPr lang="en-GB" sz="15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p>
                      <a:pPr>
                        <a:lnSpc>
                          <a:spcPct val="115000"/>
                        </a:lnSpc>
                        <a:spcAft>
                          <a:spcPts val="0"/>
                        </a:spcAft>
                      </a:pPr>
                      <a:r>
                        <a:rPr lang="en-GB" sz="1500" b="1">
                          <a:effectLst/>
                        </a:rPr>
                        <a:t>£1,000</a:t>
                      </a:r>
                      <a:endParaRPr lang="en-GB" sz="15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p>
                      <a:pPr>
                        <a:lnSpc>
                          <a:spcPct val="115000"/>
                        </a:lnSpc>
                        <a:spcAft>
                          <a:spcPts val="0"/>
                        </a:spcAft>
                      </a:pPr>
                      <a:r>
                        <a:rPr lang="en-GB" sz="1500" b="1">
                          <a:effectLst/>
                        </a:rPr>
                        <a:t>£5,000</a:t>
                      </a:r>
                      <a:endParaRPr lang="en-GB" sz="15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0003"/>
                  </a:ext>
                </a:extLst>
              </a:tr>
              <a:tr h="676875">
                <a:tc vMerge="1">
                  <a:txBody>
                    <a:bodyPr/>
                    <a:lstStyle/>
                    <a:p>
                      <a:endParaRPr lang="en-GB"/>
                    </a:p>
                  </a:txBody>
                  <a:tcPr/>
                </a:tc>
                <a:tc>
                  <a:txBody>
                    <a:bodyPr/>
                    <a:lstStyle/>
                    <a:p>
                      <a:pPr>
                        <a:lnSpc>
                          <a:spcPct val="115000"/>
                        </a:lnSpc>
                        <a:spcAft>
                          <a:spcPts val="0"/>
                        </a:spcAft>
                      </a:pPr>
                      <a:r>
                        <a:rPr lang="en-GB" sz="1500" b="1">
                          <a:effectLst/>
                        </a:rPr>
                        <a:t>VQ LEVEL 3 ACHIEVEMENT GRANT</a:t>
                      </a:r>
                      <a:endParaRPr lang="en-GB" sz="15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p>
                      <a:pPr>
                        <a:lnSpc>
                          <a:spcPct val="115000"/>
                        </a:lnSpc>
                        <a:spcAft>
                          <a:spcPts val="0"/>
                        </a:spcAft>
                      </a:pPr>
                      <a:r>
                        <a:rPr lang="en-GB" sz="1500" b="1">
                          <a:effectLst/>
                        </a:rPr>
                        <a:t>£1,500</a:t>
                      </a:r>
                      <a:endParaRPr lang="en-GB" sz="15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p>
                      <a:pPr>
                        <a:lnSpc>
                          <a:spcPct val="115000"/>
                        </a:lnSpc>
                        <a:spcAft>
                          <a:spcPts val="0"/>
                        </a:spcAft>
                      </a:pPr>
                      <a:r>
                        <a:rPr lang="en-GB" sz="1500" b="1">
                          <a:effectLst/>
                        </a:rPr>
                        <a:t>£6,500</a:t>
                      </a:r>
                      <a:endParaRPr lang="en-GB" sz="15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07646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807BE-B083-0E4F-8F99-74B7CB900109}"/>
              </a:ext>
            </a:extLst>
          </p:cNvPr>
          <p:cNvSpPr txBox="1">
            <a:spLocks/>
          </p:cNvSpPr>
          <p:nvPr/>
        </p:nvSpPr>
        <p:spPr>
          <a:xfrm>
            <a:off x="457200" y="764704"/>
            <a:ext cx="8229600" cy="83549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a:t>APPRENTICE GRANT INFORMATION</a:t>
            </a:r>
          </a:p>
        </p:txBody>
      </p:sp>
      <p:sp>
        <p:nvSpPr>
          <p:cNvPr id="3" name="Content Placeholder 2">
            <a:extLst>
              <a:ext uri="{FF2B5EF4-FFF2-40B4-BE49-F238E27FC236}">
                <a16:creationId xmlns:a16="http://schemas.microsoft.com/office/drawing/2014/main" id="{8E8B5B15-9547-6A4A-9FF9-991F1D141625}"/>
              </a:ext>
            </a:extLst>
          </p:cNvPr>
          <p:cNvSpPr txBox="1">
            <a:spLocks/>
          </p:cNvSpPr>
          <p:nvPr/>
        </p:nvSpPr>
        <p:spPr>
          <a:xfrm>
            <a:off x="457200" y="1600200"/>
            <a:ext cx="8229600" cy="452596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t>The </a:t>
            </a:r>
            <a:r>
              <a:rPr lang="en-GB" b="1"/>
              <a:t>£6,500 </a:t>
            </a:r>
            <a:r>
              <a:rPr lang="en-GB"/>
              <a:t>grant is available for all apprenticeships including business support staff and on achievement of relevant qualifications.</a:t>
            </a:r>
            <a:r>
              <a:rPr lang="en-GB">
                <a:solidFill>
                  <a:srgbClr val="FF0000"/>
                </a:solidFill>
              </a:rPr>
              <a:t> </a:t>
            </a:r>
          </a:p>
          <a:p>
            <a:r>
              <a:rPr lang="en-GB"/>
              <a:t>Apprentices must be registered onto an Apprenticeship NI Programme and employed.</a:t>
            </a:r>
          </a:p>
          <a:p>
            <a:r>
              <a:rPr lang="en-GB"/>
              <a:t>The apprentice must be employed by the employer claiming the grant for a minimum of 6 months.</a:t>
            </a:r>
          </a:p>
          <a:p>
            <a:endParaRPr lang="en-GB"/>
          </a:p>
          <a:p>
            <a:pPr marL="0" indent="0">
              <a:buFont typeface="Arial" panose="020B0604020202020204" pitchFamily="34" charset="0"/>
              <a:buNone/>
            </a:pPr>
            <a:r>
              <a:rPr lang="en-GB" b="1"/>
              <a:t>THERE IS NO CAP ON APPRENTICE GRANTS</a:t>
            </a:r>
          </a:p>
          <a:p>
            <a:endParaRPr lang="en-GB"/>
          </a:p>
        </p:txBody>
      </p:sp>
    </p:spTree>
    <p:extLst>
      <p:ext uri="{BB962C8B-B14F-4D97-AF65-F5344CB8AC3E}">
        <p14:creationId xmlns:p14="http://schemas.microsoft.com/office/powerpoint/2010/main" val="452180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807BE-B083-0E4F-8F99-74B7CB900109}"/>
              </a:ext>
            </a:extLst>
          </p:cNvPr>
          <p:cNvSpPr txBox="1">
            <a:spLocks/>
          </p:cNvSpPr>
          <p:nvPr/>
        </p:nvSpPr>
        <p:spPr>
          <a:xfrm>
            <a:off x="457200" y="764704"/>
            <a:ext cx="8229600" cy="83549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a:t>APPRENTICE GRANT INFORMATION</a:t>
            </a:r>
          </a:p>
        </p:txBody>
      </p:sp>
      <p:sp>
        <p:nvSpPr>
          <p:cNvPr id="3" name="Content Placeholder 2">
            <a:extLst>
              <a:ext uri="{FF2B5EF4-FFF2-40B4-BE49-F238E27FC236}">
                <a16:creationId xmlns:a16="http://schemas.microsoft.com/office/drawing/2014/main" id="{8E8B5B15-9547-6A4A-9FF9-991F1D141625}"/>
              </a:ext>
            </a:extLst>
          </p:cNvPr>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a:t>Additional Support:</a:t>
            </a:r>
          </a:p>
          <a:p>
            <a:pPr marL="0" indent="0">
              <a:buNone/>
            </a:pPr>
            <a:endParaRPr lang="en-GB" b="1" dirty="0"/>
          </a:p>
          <a:p>
            <a:pPr marL="0" indent="0">
              <a:buNone/>
            </a:pPr>
            <a:r>
              <a:rPr lang="en-GB" dirty="0"/>
              <a:t>DfE Employer Incentive Grant of £1,674 on achievement of NVQ Level 2 (£837) and Level 3 (£837) – paid through the training provider.</a:t>
            </a:r>
          </a:p>
        </p:txBody>
      </p:sp>
    </p:spTree>
    <p:extLst>
      <p:ext uri="{BB962C8B-B14F-4D97-AF65-F5344CB8AC3E}">
        <p14:creationId xmlns:p14="http://schemas.microsoft.com/office/powerpoint/2010/main" val="1531157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807BE-B083-0E4F-8F99-74B7CB900109}"/>
              </a:ext>
            </a:extLst>
          </p:cNvPr>
          <p:cNvSpPr txBox="1">
            <a:spLocks/>
          </p:cNvSpPr>
          <p:nvPr/>
        </p:nvSpPr>
        <p:spPr>
          <a:xfrm>
            <a:off x="457200" y="764704"/>
            <a:ext cx="8229600" cy="83549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a:t>APPRENTICE GRANT INFORMATION</a:t>
            </a:r>
          </a:p>
        </p:txBody>
      </p:sp>
      <p:sp>
        <p:nvSpPr>
          <p:cNvPr id="3" name="Content Placeholder 2">
            <a:extLst>
              <a:ext uri="{FF2B5EF4-FFF2-40B4-BE49-F238E27FC236}">
                <a16:creationId xmlns:a16="http://schemas.microsoft.com/office/drawing/2014/main" id="{8E8B5B15-9547-6A4A-9FF9-991F1D141625}"/>
              </a:ext>
            </a:extLst>
          </p:cNvPr>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a:t>Total potential apprentice grant available:</a:t>
            </a:r>
          </a:p>
          <a:p>
            <a:pPr marL="0" indent="0">
              <a:buNone/>
            </a:pPr>
            <a:endParaRPr lang="en-GB" dirty="0"/>
          </a:p>
          <a:p>
            <a:pPr marL="0" indent="0">
              <a:buNone/>
            </a:pPr>
            <a:r>
              <a:rPr lang="en-GB" dirty="0"/>
              <a:t>	CITB NI				£6,500</a:t>
            </a:r>
          </a:p>
          <a:p>
            <a:pPr marL="0" indent="0">
              <a:buNone/>
            </a:pPr>
            <a:r>
              <a:rPr lang="en-GB" dirty="0"/>
              <a:t>	DfE Incentive Grant		£1,674</a:t>
            </a:r>
          </a:p>
          <a:p>
            <a:pPr marL="0" indent="0">
              <a:buNone/>
            </a:pPr>
            <a:r>
              <a:rPr lang="en-GB" dirty="0"/>
              <a:t>	</a:t>
            </a:r>
          </a:p>
          <a:p>
            <a:pPr marL="0" indent="0">
              <a:buNone/>
            </a:pPr>
            <a:r>
              <a:rPr lang="en-GB" dirty="0"/>
              <a:t>	</a:t>
            </a:r>
            <a:r>
              <a:rPr lang="en-GB" b="1" dirty="0"/>
              <a:t>TOTAL GRANT			£8,174</a:t>
            </a:r>
          </a:p>
          <a:p>
            <a:endParaRPr lang="en-GB" dirty="0"/>
          </a:p>
          <a:p>
            <a:pPr marL="0" indent="0">
              <a:buNone/>
            </a:pPr>
            <a:endParaRPr lang="en-GB" dirty="0"/>
          </a:p>
        </p:txBody>
      </p:sp>
    </p:spTree>
    <p:extLst>
      <p:ext uri="{BB962C8B-B14F-4D97-AF65-F5344CB8AC3E}">
        <p14:creationId xmlns:p14="http://schemas.microsoft.com/office/powerpoint/2010/main" val="404115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7C8062-9444-0241-A2D3-B20C02DF0C5B}"/>
              </a:ext>
            </a:extLst>
          </p:cNvPr>
          <p:cNvSpPr txBox="1">
            <a:spLocks/>
          </p:cNvSpPr>
          <p:nvPr/>
        </p:nvSpPr>
        <p:spPr>
          <a:xfrm>
            <a:off x="457200" y="980728"/>
            <a:ext cx="8229600" cy="43691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t>HIGHER LEVEL APPRENTICE GRANT</a:t>
            </a:r>
            <a:endParaRPr lang="en-GB" sz="4000"/>
          </a:p>
        </p:txBody>
      </p:sp>
      <p:sp>
        <p:nvSpPr>
          <p:cNvPr id="5" name="Content Placeholder 2">
            <a:extLst>
              <a:ext uri="{FF2B5EF4-FFF2-40B4-BE49-F238E27FC236}">
                <a16:creationId xmlns:a16="http://schemas.microsoft.com/office/drawing/2014/main" id="{416FACF5-5EE9-8E4C-8031-84841EFD4EF3}"/>
              </a:ext>
            </a:extLst>
          </p:cNvPr>
          <p:cNvSpPr txBox="1">
            <a:spLocks/>
          </p:cNvSpPr>
          <p:nvPr/>
        </p:nvSpPr>
        <p:spPr>
          <a:xfrm>
            <a:off x="457200" y="1772816"/>
            <a:ext cx="3826768" cy="4425355"/>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800" dirty="0"/>
              <a:t>Do you employ a higher level apprentice who is undertaking or are about to undertake a higher level qualification?</a:t>
            </a:r>
          </a:p>
          <a:p>
            <a:pPr marL="0" indent="0">
              <a:buFont typeface="Arial" panose="020B0604020202020204" pitchFamily="34" charset="0"/>
              <a:buNone/>
            </a:pPr>
            <a:endParaRPr lang="en-GB" sz="2800" dirty="0"/>
          </a:p>
          <a:p>
            <a:pPr marL="0" indent="0">
              <a:buFont typeface="Arial" panose="020B0604020202020204" pitchFamily="34" charset="0"/>
              <a:buNone/>
            </a:pPr>
            <a:r>
              <a:rPr lang="en-GB" sz="2800" dirty="0"/>
              <a:t>If so, submit your application for the CITB NI Higher Level Apprentice Grant </a:t>
            </a:r>
            <a:r>
              <a:rPr lang="en-GB" sz="2800" dirty="0">
                <a:hlinkClick r:id="rId2"/>
              </a:rPr>
              <a:t>here</a:t>
            </a:r>
            <a:endParaRPr lang="en-GB" sz="2800" dirty="0"/>
          </a:p>
        </p:txBody>
      </p:sp>
      <p:pic>
        <p:nvPicPr>
          <p:cNvPr id="6" name="Picture 5" descr="A group of people wearing safety vests looking at a tablet&#10;&#10;Description automatically generated with medium confidence">
            <a:extLst>
              <a:ext uri="{FF2B5EF4-FFF2-40B4-BE49-F238E27FC236}">
                <a16:creationId xmlns:a16="http://schemas.microsoft.com/office/drawing/2014/main" id="{1589C5D7-FA68-4CE9-BCBB-770BD7A95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2724051"/>
            <a:ext cx="3428152" cy="2536833"/>
          </a:xfrm>
          <a:prstGeom prst="rect">
            <a:avLst/>
          </a:prstGeom>
          <a:ln>
            <a:solidFill>
              <a:schemeClr val="tx1"/>
            </a:solidFill>
          </a:ln>
        </p:spPr>
      </p:pic>
    </p:spTree>
    <p:extLst>
      <p:ext uri="{BB962C8B-B14F-4D97-AF65-F5344CB8AC3E}">
        <p14:creationId xmlns:p14="http://schemas.microsoft.com/office/powerpoint/2010/main" val="3155477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912E1-86B9-F640-91B3-3FCF3C4E2F66}"/>
              </a:ext>
            </a:extLst>
          </p:cNvPr>
          <p:cNvSpPr txBox="1">
            <a:spLocks/>
          </p:cNvSpPr>
          <p:nvPr/>
        </p:nvSpPr>
        <p:spPr>
          <a:xfrm>
            <a:off x="457200" y="908720"/>
            <a:ext cx="8229600" cy="691480"/>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a:t>HIGHER LEVEL APPRENTICE GRANT</a:t>
            </a:r>
          </a:p>
        </p:txBody>
      </p:sp>
      <p:sp>
        <p:nvSpPr>
          <p:cNvPr id="3" name="Content Placeholder 2">
            <a:extLst>
              <a:ext uri="{FF2B5EF4-FFF2-40B4-BE49-F238E27FC236}">
                <a16:creationId xmlns:a16="http://schemas.microsoft.com/office/drawing/2014/main" id="{E630BBB2-1664-5D40-B831-F153BB384A91}"/>
              </a:ext>
            </a:extLst>
          </p:cNvPr>
          <p:cNvSpPr txBox="1">
            <a:spLocks/>
          </p:cNvSpPr>
          <p:nvPr/>
        </p:nvSpPr>
        <p:spPr>
          <a:xfrm>
            <a:off x="457200" y="1600200"/>
            <a:ext cx="8229600" cy="452596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t>Your apprentice should already have completed ‘A’ levels or equivalent</a:t>
            </a:r>
          </a:p>
          <a:p>
            <a:r>
              <a:rPr lang="en-GB"/>
              <a:t>Qualifications available from Level 4 to Level 7</a:t>
            </a:r>
          </a:p>
          <a:p>
            <a:r>
              <a:rPr lang="en-GB"/>
              <a:t>Apprentice must be employed</a:t>
            </a:r>
          </a:p>
          <a:p>
            <a:r>
              <a:rPr lang="en-GB"/>
              <a:t>Length of course will vary but will be a minimum of two years</a:t>
            </a:r>
          </a:p>
          <a:p>
            <a:r>
              <a:rPr lang="en-GB"/>
              <a:t>Grant will be paid as shown in the next slide</a:t>
            </a:r>
          </a:p>
          <a:p>
            <a:r>
              <a:rPr lang="en-GB"/>
              <a:t>The apprentice must be employed by the employer claiming the grant for a minimum of 6 months.</a:t>
            </a:r>
          </a:p>
          <a:p>
            <a:endParaRPr lang="en-GB"/>
          </a:p>
          <a:p>
            <a:endParaRPr lang="en-GB"/>
          </a:p>
        </p:txBody>
      </p:sp>
    </p:spTree>
    <p:extLst>
      <p:ext uri="{BB962C8B-B14F-4D97-AF65-F5344CB8AC3E}">
        <p14:creationId xmlns:p14="http://schemas.microsoft.com/office/powerpoint/2010/main" val="3093131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0D915-4D58-9243-976F-561E9B043D75}"/>
              </a:ext>
            </a:extLst>
          </p:cNvPr>
          <p:cNvSpPr txBox="1">
            <a:spLocks/>
          </p:cNvSpPr>
          <p:nvPr/>
        </p:nvSpPr>
        <p:spPr>
          <a:xfrm>
            <a:off x="457200" y="404664"/>
            <a:ext cx="8229600" cy="9361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a:t>TRAINING</a:t>
            </a:r>
          </a:p>
        </p:txBody>
      </p:sp>
      <p:sp>
        <p:nvSpPr>
          <p:cNvPr id="3" name="Content Placeholder 2">
            <a:extLst>
              <a:ext uri="{FF2B5EF4-FFF2-40B4-BE49-F238E27FC236}">
                <a16:creationId xmlns:a16="http://schemas.microsoft.com/office/drawing/2014/main" id="{BC9657D2-2E1A-FF41-8656-19C61D14EB62}"/>
              </a:ext>
            </a:extLst>
          </p:cNvPr>
          <p:cNvSpPr txBox="1">
            <a:spLocks/>
          </p:cNvSpPr>
          <p:nvPr/>
        </p:nvSpPr>
        <p:spPr>
          <a:xfrm>
            <a:off x="457200" y="1600200"/>
            <a:ext cx="4038600" cy="4525963"/>
          </a:xfrm>
          <a:prstGeom prst="rect">
            <a:avLst/>
          </a:prstGeom>
        </p:spPr>
        <p:txBody>
          <a:bodyPr lIns="91440" tIns="45720" rIns="91440" bIns="45720" anchor="t">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4500" b="1" dirty="0"/>
              <a:t>MOBILE TRAINING UNIT (MTU)</a:t>
            </a:r>
            <a:endParaRPr lang="en-GB" dirty="0"/>
          </a:p>
          <a:p>
            <a:pPr marL="0" indent="0">
              <a:buNone/>
            </a:pPr>
            <a:endParaRPr lang="en-GB" sz="4500" b="1" dirty="0"/>
          </a:p>
          <a:p>
            <a:r>
              <a:rPr lang="en-GB" sz="4000" dirty="0"/>
              <a:t>Seats up to 15 people</a:t>
            </a:r>
            <a:endParaRPr lang="en-GB" sz="4000" dirty="0">
              <a:cs typeface="Calibri"/>
            </a:endParaRPr>
          </a:p>
          <a:p>
            <a:endParaRPr lang="en-GB" sz="4000" dirty="0"/>
          </a:p>
          <a:p>
            <a:r>
              <a:rPr lang="en-GB" sz="4000" dirty="0"/>
              <a:t>Delivery of  free short duration </a:t>
            </a:r>
            <a:br>
              <a:rPr lang="en-GB" sz="4000" dirty="0"/>
            </a:br>
            <a:r>
              <a:rPr lang="en-GB" sz="4000" dirty="0"/>
              <a:t>H&amp;S awareness training</a:t>
            </a:r>
            <a:endParaRPr lang="en-GB" sz="4000" dirty="0">
              <a:cs typeface="Calibri"/>
            </a:endParaRPr>
          </a:p>
          <a:p>
            <a:endParaRPr lang="en-GB" sz="4000" dirty="0">
              <a:cs typeface="Calibri"/>
            </a:endParaRPr>
          </a:p>
          <a:p>
            <a:r>
              <a:rPr lang="en-GB" sz="4000" dirty="0">
                <a:cs typeface="Calibri"/>
              </a:rPr>
              <a:t>Select from a suite of 15 CPD accredited topics</a:t>
            </a:r>
          </a:p>
          <a:p>
            <a:endParaRPr lang="en-GB" sz="4000" dirty="0">
              <a:cs typeface="Calibri"/>
            </a:endParaRPr>
          </a:p>
          <a:p>
            <a:r>
              <a:rPr lang="en-GB" sz="4000" dirty="0"/>
              <a:t>Certificate of attendance for each attendee for your training records</a:t>
            </a:r>
            <a:endParaRPr lang="en-GB" sz="4000" dirty="0">
              <a:cs typeface="Calibri"/>
            </a:endParaRPr>
          </a:p>
          <a:p>
            <a:endParaRPr lang="en-GB" sz="4000" dirty="0"/>
          </a:p>
          <a:p>
            <a:r>
              <a:rPr lang="en-GB" sz="4000" dirty="0"/>
              <a:t>Email </a:t>
            </a:r>
            <a:r>
              <a:rPr lang="en-GB" sz="4000" dirty="0">
                <a:hlinkClick r:id="rId3"/>
              </a:rPr>
              <a:t>mtubookings@citbni.org.uk</a:t>
            </a:r>
            <a:r>
              <a:rPr lang="en-GB" sz="4000" dirty="0"/>
              <a:t> to book </a:t>
            </a:r>
          </a:p>
          <a:p>
            <a:endParaRPr lang="en-GB" sz="4000" dirty="0"/>
          </a:p>
          <a:p>
            <a:r>
              <a:rPr lang="en-GB" sz="4000" dirty="0"/>
              <a:t>If you have a large number of people to be trained or have your own training facility we can arrange to have a trainer come to you.</a:t>
            </a:r>
          </a:p>
          <a:p>
            <a:endParaRPr lang="en-GB" sz="4000" b="1" dirty="0"/>
          </a:p>
          <a:p>
            <a:pPr marL="0" indent="0">
              <a:buNone/>
            </a:pPr>
            <a:endParaRPr lang="en-GB" sz="4000" b="1" dirty="0"/>
          </a:p>
          <a:p>
            <a:pPr marL="0" indent="0">
              <a:buNone/>
            </a:pPr>
            <a:r>
              <a:rPr lang="en-GB" sz="4000" b="1" dirty="0"/>
              <a:t>DOWNLOAD THE BROCHURE </a:t>
            </a:r>
            <a:r>
              <a:rPr lang="en-GB" sz="4000" b="1" dirty="0">
                <a:hlinkClick r:id="rId4"/>
              </a:rPr>
              <a:t>HERE</a:t>
            </a:r>
            <a:endParaRPr lang="en-GB" sz="4000" b="1" dirty="0">
              <a:solidFill>
                <a:srgbClr val="0070C0"/>
              </a:solidFill>
            </a:endParaRPr>
          </a:p>
        </p:txBody>
      </p:sp>
      <p:sp>
        <p:nvSpPr>
          <p:cNvPr id="5" name="Content Placeholder 3">
            <a:extLst>
              <a:ext uri="{FF2B5EF4-FFF2-40B4-BE49-F238E27FC236}">
                <a16:creationId xmlns:a16="http://schemas.microsoft.com/office/drawing/2014/main" id="{45C98081-436F-E243-9FB4-E4534CB0F938}"/>
              </a:ext>
            </a:extLst>
          </p:cNvPr>
          <p:cNvSpPr txBox="1">
            <a:spLocks/>
          </p:cNvSpPr>
          <p:nvPr/>
        </p:nvSpPr>
        <p:spPr>
          <a:xfrm>
            <a:off x="4648200" y="1600201"/>
            <a:ext cx="4038600" cy="1108720"/>
          </a:xfrm>
          <a:prstGeom prst="rect">
            <a:avLst/>
          </a:prstGeom>
        </p:spPr>
        <p:txBody>
          <a:bodyPr lIns="0" tIns="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350" indent="0">
              <a:buFont typeface="Arial" panose="020B0604020202020204" pitchFamily="34" charset="0"/>
              <a:buNone/>
            </a:pPr>
            <a:r>
              <a:rPr lang="en-GB" sz="2800" b="1" i="1">
                <a:solidFill>
                  <a:srgbClr val="0070C0"/>
                </a:solidFill>
              </a:rPr>
              <a:t>CLICK ON VIDEO BELOW TO VIEW THE MTU</a:t>
            </a:r>
          </a:p>
        </p:txBody>
      </p:sp>
      <p:pic>
        <p:nvPicPr>
          <p:cNvPr id="6" name="Picture 5">
            <a:hlinkClick r:id="rId5"/>
            <a:extLst>
              <a:ext uri="{FF2B5EF4-FFF2-40B4-BE49-F238E27FC236}">
                <a16:creationId xmlns:a16="http://schemas.microsoft.com/office/drawing/2014/main" id="{D17BE0E8-52A6-8D4D-8259-191ADAC992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8200" y="2996952"/>
            <a:ext cx="4185897" cy="2304256"/>
          </a:xfrm>
          <a:prstGeom prst="rect">
            <a:avLst/>
          </a:prstGeom>
        </p:spPr>
      </p:pic>
    </p:spTree>
    <p:extLst>
      <p:ext uri="{BB962C8B-B14F-4D97-AF65-F5344CB8AC3E}">
        <p14:creationId xmlns:p14="http://schemas.microsoft.com/office/powerpoint/2010/main" val="396677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58557-1D21-FA57-7312-A492D66770EC}"/>
              </a:ext>
            </a:extLst>
          </p:cNvPr>
          <p:cNvSpPr>
            <a:spLocks noGrp="1"/>
          </p:cNvSpPr>
          <p:nvPr>
            <p:ph type="title"/>
          </p:nvPr>
        </p:nvSpPr>
        <p:spPr>
          <a:xfrm>
            <a:off x="457200" y="980728"/>
            <a:ext cx="8229600" cy="648072"/>
          </a:xfrm>
        </p:spPr>
        <p:txBody>
          <a:bodyPr>
            <a:normAutofit/>
          </a:bodyPr>
          <a:lstStyle/>
          <a:p>
            <a:r>
              <a:rPr lang="en-GB" sz="3600" b="1"/>
              <a:t>HIGHER LEVEL APPRENTICE GRANT</a:t>
            </a:r>
          </a:p>
        </p:txBody>
      </p:sp>
      <p:sp>
        <p:nvSpPr>
          <p:cNvPr id="3" name="Content Placeholder 2">
            <a:extLst>
              <a:ext uri="{FF2B5EF4-FFF2-40B4-BE49-F238E27FC236}">
                <a16:creationId xmlns:a16="http://schemas.microsoft.com/office/drawing/2014/main" id="{55B7F600-B976-2080-3EFD-EEC5CB2B11D6}"/>
              </a:ext>
            </a:extLst>
          </p:cNvPr>
          <p:cNvSpPr>
            <a:spLocks noGrp="1"/>
          </p:cNvSpPr>
          <p:nvPr>
            <p:ph idx="1"/>
          </p:nvPr>
        </p:nvSpPr>
        <p:spPr>
          <a:xfrm>
            <a:off x="457200" y="1628800"/>
            <a:ext cx="8229600" cy="4464496"/>
          </a:xfrm>
        </p:spPr>
        <p:txBody>
          <a:bodyPr>
            <a:normAutofit fontScale="92500" lnSpcReduction="10000"/>
          </a:bodyPr>
          <a:lstStyle/>
          <a:p>
            <a:r>
              <a:rPr lang="en-GB" b="1"/>
              <a:t>UP TO LEVEL 5</a:t>
            </a:r>
          </a:p>
          <a:p>
            <a:pPr lvl="1"/>
            <a:r>
              <a:rPr lang="en-GB"/>
              <a:t>First Year Employment Grant £1,500</a:t>
            </a:r>
          </a:p>
          <a:p>
            <a:pPr lvl="1"/>
            <a:r>
              <a:rPr lang="en-GB"/>
              <a:t>Second Year Employment Grant £1,500</a:t>
            </a:r>
          </a:p>
          <a:p>
            <a:pPr lvl="1"/>
            <a:r>
              <a:rPr lang="en-GB"/>
              <a:t>Third Year Employment Grant £1,500</a:t>
            </a:r>
          </a:p>
          <a:p>
            <a:pPr lvl="1"/>
            <a:r>
              <a:rPr lang="en-GB"/>
              <a:t>£2,000 payable on achievement of full HLA</a:t>
            </a:r>
          </a:p>
          <a:p>
            <a:endParaRPr lang="en-GB" b="1"/>
          </a:p>
          <a:p>
            <a:r>
              <a:rPr lang="en-GB" b="1"/>
              <a:t>LEVEL 6 &amp; ABOVE</a:t>
            </a:r>
          </a:p>
          <a:p>
            <a:pPr marL="457200" lvl="1" indent="0">
              <a:buNone/>
            </a:pPr>
            <a:r>
              <a:rPr lang="en-GB"/>
              <a:t>Grant will be paid at £2,000 on achievement. Grant claim must be submitted within 3 months of notification of successful completion.</a:t>
            </a:r>
          </a:p>
        </p:txBody>
      </p:sp>
    </p:spTree>
    <p:extLst>
      <p:ext uri="{BB962C8B-B14F-4D97-AF65-F5344CB8AC3E}">
        <p14:creationId xmlns:p14="http://schemas.microsoft.com/office/powerpoint/2010/main" val="3757578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807BE-B083-0E4F-8F99-74B7CB900109}"/>
              </a:ext>
            </a:extLst>
          </p:cNvPr>
          <p:cNvSpPr txBox="1">
            <a:spLocks/>
          </p:cNvSpPr>
          <p:nvPr/>
        </p:nvSpPr>
        <p:spPr>
          <a:xfrm>
            <a:off x="457200" y="764704"/>
            <a:ext cx="8229600" cy="83549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a:t>HLA APPRENTICE GRANT INFO</a:t>
            </a:r>
          </a:p>
        </p:txBody>
      </p:sp>
      <p:sp>
        <p:nvSpPr>
          <p:cNvPr id="3" name="Content Placeholder 2">
            <a:extLst>
              <a:ext uri="{FF2B5EF4-FFF2-40B4-BE49-F238E27FC236}">
                <a16:creationId xmlns:a16="http://schemas.microsoft.com/office/drawing/2014/main" id="{8E8B5B15-9547-6A4A-9FF9-991F1D141625}"/>
              </a:ext>
            </a:extLst>
          </p:cNvPr>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t>The HLA</a:t>
            </a:r>
            <a:r>
              <a:rPr lang="en-GB" b="1"/>
              <a:t> </a:t>
            </a:r>
            <a:r>
              <a:rPr lang="en-GB"/>
              <a:t>grant is available for all apprenticeships including business support staff and on achievement of relevant qualifications.</a:t>
            </a:r>
            <a:r>
              <a:rPr lang="en-GB">
                <a:solidFill>
                  <a:srgbClr val="FF0000"/>
                </a:solidFill>
              </a:rPr>
              <a:t> </a:t>
            </a:r>
          </a:p>
          <a:p>
            <a:r>
              <a:rPr lang="en-GB"/>
              <a:t>Apprentices must be registered onto a Higher Level Apprenticeship Programme and employed.</a:t>
            </a:r>
          </a:p>
          <a:p>
            <a:pPr marL="0" indent="0">
              <a:buFont typeface="Arial" panose="020B0604020202020204" pitchFamily="34" charset="0"/>
              <a:buNone/>
            </a:pPr>
            <a:r>
              <a:rPr lang="en-GB" b="1"/>
              <a:t>THERE IS NO CAP ON APPRENTICE GRANTS</a:t>
            </a:r>
          </a:p>
          <a:p>
            <a:endParaRPr lang="en-GB"/>
          </a:p>
        </p:txBody>
      </p:sp>
    </p:spTree>
    <p:extLst>
      <p:ext uri="{BB962C8B-B14F-4D97-AF65-F5344CB8AC3E}">
        <p14:creationId xmlns:p14="http://schemas.microsoft.com/office/powerpoint/2010/main" val="4101802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E29F7-D055-B649-BACA-37AA8C432C34}"/>
              </a:ext>
            </a:extLst>
          </p:cNvPr>
          <p:cNvSpPr txBox="1">
            <a:spLocks/>
          </p:cNvSpPr>
          <p:nvPr/>
        </p:nvSpPr>
        <p:spPr>
          <a:xfrm>
            <a:off x="457200" y="476672"/>
            <a:ext cx="3008313" cy="13681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a:t>HELP FOR EMPLOYERS</a:t>
            </a:r>
          </a:p>
        </p:txBody>
      </p:sp>
      <p:sp>
        <p:nvSpPr>
          <p:cNvPr id="3" name="Text Placeholder 3">
            <a:extLst>
              <a:ext uri="{FF2B5EF4-FFF2-40B4-BE49-F238E27FC236}">
                <a16:creationId xmlns:a16="http://schemas.microsoft.com/office/drawing/2014/main" id="{6C25C928-9C14-D046-B008-97035ED13EF4}"/>
              </a:ext>
            </a:extLst>
          </p:cNvPr>
          <p:cNvSpPr txBox="1">
            <a:spLocks/>
          </p:cNvSpPr>
          <p:nvPr/>
        </p:nvSpPr>
        <p:spPr>
          <a:xfrm>
            <a:off x="457199" y="1839982"/>
            <a:ext cx="4114801" cy="413732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800" dirty="0"/>
              <a:t>CITB NI has produced a Guide for Employers who are considering or are wanting to employ an apprentice.</a:t>
            </a:r>
          </a:p>
          <a:p>
            <a:endParaRPr lang="en-GB" sz="2800" dirty="0"/>
          </a:p>
          <a:p>
            <a:pPr marL="0" indent="0">
              <a:buNone/>
            </a:pPr>
            <a:r>
              <a:rPr lang="en-GB" sz="2800" b="1" dirty="0">
                <a:solidFill>
                  <a:srgbClr val="0D10FF"/>
                </a:solidFill>
              </a:rPr>
              <a:t>Click on the flyer to download</a:t>
            </a:r>
          </a:p>
        </p:txBody>
      </p:sp>
      <p:pic>
        <p:nvPicPr>
          <p:cNvPr id="6" name="Picture 5">
            <a:hlinkClick r:id="rId3"/>
            <a:extLst>
              <a:ext uri="{FF2B5EF4-FFF2-40B4-BE49-F238E27FC236}">
                <a16:creationId xmlns:a16="http://schemas.microsoft.com/office/drawing/2014/main" id="{C6C35DF5-FDA9-DA4D-6B7F-2BD4A62B0981}"/>
              </a:ext>
            </a:extLst>
          </p:cNvPr>
          <p:cNvPicPr>
            <a:picLocks noChangeAspect="1"/>
          </p:cNvPicPr>
          <p:nvPr/>
        </p:nvPicPr>
        <p:blipFill>
          <a:blip r:embed="rId4"/>
          <a:stretch>
            <a:fillRect/>
          </a:stretch>
        </p:blipFill>
        <p:spPr>
          <a:xfrm>
            <a:off x="4951866" y="1254637"/>
            <a:ext cx="3424017" cy="4869712"/>
          </a:xfrm>
          <a:prstGeom prst="rect">
            <a:avLst/>
          </a:prstGeom>
          <a:ln>
            <a:solidFill>
              <a:schemeClr val="tx1"/>
            </a:solidFill>
          </a:ln>
        </p:spPr>
      </p:pic>
    </p:spTree>
    <p:extLst>
      <p:ext uri="{BB962C8B-B14F-4D97-AF65-F5344CB8AC3E}">
        <p14:creationId xmlns:p14="http://schemas.microsoft.com/office/powerpoint/2010/main" val="2226181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227F3A-26E7-604A-9F84-826461F717D4}"/>
              </a:ext>
            </a:extLst>
          </p:cNvPr>
          <p:cNvSpPr txBox="1">
            <a:spLocks/>
          </p:cNvSpPr>
          <p:nvPr/>
        </p:nvSpPr>
        <p:spPr>
          <a:xfrm>
            <a:off x="457200" y="476672"/>
            <a:ext cx="3008313" cy="12961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a:t>HELP FOR EMPLOYERS </a:t>
            </a:r>
          </a:p>
        </p:txBody>
      </p:sp>
      <p:sp>
        <p:nvSpPr>
          <p:cNvPr id="5" name="Text Placeholder 3">
            <a:extLst>
              <a:ext uri="{FF2B5EF4-FFF2-40B4-BE49-F238E27FC236}">
                <a16:creationId xmlns:a16="http://schemas.microsoft.com/office/drawing/2014/main" id="{589226E5-BBE5-9840-B4AD-B9340893CE22}"/>
              </a:ext>
            </a:extLst>
          </p:cNvPr>
          <p:cNvSpPr txBox="1">
            <a:spLocks/>
          </p:cNvSpPr>
          <p:nvPr/>
        </p:nvSpPr>
        <p:spPr>
          <a:xfrm>
            <a:off x="457199" y="1988840"/>
            <a:ext cx="4114801" cy="413732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800" dirty="0"/>
          </a:p>
          <a:p>
            <a:pPr marL="0" indent="0">
              <a:buNone/>
            </a:pPr>
            <a:r>
              <a:rPr lang="en-GB" sz="2800" dirty="0"/>
              <a:t>10 reasons why you should employ an Apprentice</a:t>
            </a:r>
          </a:p>
          <a:p>
            <a:endParaRPr lang="en-GB" sz="2800" dirty="0"/>
          </a:p>
          <a:p>
            <a:pPr marL="0" indent="0">
              <a:buNone/>
            </a:pPr>
            <a:r>
              <a:rPr lang="en-GB" sz="2800" b="1" dirty="0">
                <a:solidFill>
                  <a:srgbClr val="0D10FF"/>
                </a:solidFill>
              </a:rPr>
              <a:t>Click on the flyer </a:t>
            </a:r>
            <a:br>
              <a:rPr lang="en-GB" sz="2800" b="1" dirty="0">
                <a:solidFill>
                  <a:srgbClr val="0D10FF"/>
                </a:solidFill>
              </a:rPr>
            </a:br>
            <a:r>
              <a:rPr lang="en-GB" sz="2800" b="1" dirty="0">
                <a:solidFill>
                  <a:srgbClr val="0D10FF"/>
                </a:solidFill>
              </a:rPr>
              <a:t>to download</a:t>
            </a:r>
          </a:p>
        </p:txBody>
      </p:sp>
      <p:pic>
        <p:nvPicPr>
          <p:cNvPr id="3" name="Picture 2">
            <a:hlinkClick r:id="rId2"/>
            <a:extLst>
              <a:ext uri="{FF2B5EF4-FFF2-40B4-BE49-F238E27FC236}">
                <a16:creationId xmlns:a16="http://schemas.microsoft.com/office/drawing/2014/main" id="{047043E5-D7F6-7844-E076-F75DF4FA3A81}"/>
              </a:ext>
            </a:extLst>
          </p:cNvPr>
          <p:cNvPicPr>
            <a:picLocks noChangeAspect="1"/>
          </p:cNvPicPr>
          <p:nvPr/>
        </p:nvPicPr>
        <p:blipFill>
          <a:blip r:embed="rId3"/>
          <a:stretch>
            <a:fillRect/>
          </a:stretch>
        </p:blipFill>
        <p:spPr>
          <a:xfrm>
            <a:off x="5124118" y="1772811"/>
            <a:ext cx="2967461" cy="4253021"/>
          </a:xfrm>
          <a:prstGeom prst="rect">
            <a:avLst/>
          </a:prstGeom>
          <a:ln>
            <a:solidFill>
              <a:schemeClr val="tx1"/>
            </a:solidFill>
          </a:ln>
        </p:spPr>
      </p:pic>
    </p:spTree>
    <p:extLst>
      <p:ext uri="{BB962C8B-B14F-4D97-AF65-F5344CB8AC3E}">
        <p14:creationId xmlns:p14="http://schemas.microsoft.com/office/powerpoint/2010/main" val="2065091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6397-A9D0-6A42-B1E5-E2636B2C581E}"/>
              </a:ext>
            </a:extLst>
          </p:cNvPr>
          <p:cNvSpPr txBox="1">
            <a:spLocks/>
          </p:cNvSpPr>
          <p:nvPr/>
        </p:nvSpPr>
        <p:spPr>
          <a:xfrm>
            <a:off x="457200" y="404664"/>
            <a:ext cx="8229600" cy="101297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a:t>LEVY</a:t>
            </a:r>
          </a:p>
        </p:txBody>
      </p:sp>
      <p:sp>
        <p:nvSpPr>
          <p:cNvPr id="3" name="Content Placeholder 2">
            <a:extLst>
              <a:ext uri="{FF2B5EF4-FFF2-40B4-BE49-F238E27FC236}">
                <a16:creationId xmlns:a16="http://schemas.microsoft.com/office/drawing/2014/main" id="{514E3F2C-EB2B-7C47-A6EE-F6986DCCF821}"/>
              </a:ext>
            </a:extLst>
          </p:cNvPr>
          <p:cNvSpPr txBox="1">
            <a:spLocks/>
          </p:cNvSpPr>
          <p:nvPr/>
        </p:nvSpPr>
        <p:spPr>
          <a:xfrm>
            <a:off x="457200" y="1600200"/>
            <a:ext cx="8229600" cy="4525963"/>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Every construction employer must complete and return their annual Statutory Return Form to CITB NI before </a:t>
            </a:r>
            <a:r>
              <a:rPr lang="en-GB"/>
              <a:t>the deadline.</a:t>
            </a:r>
            <a:endParaRPr lang="en-GB" dirty="0"/>
          </a:p>
          <a:p>
            <a:pPr marL="0" indent="0">
              <a:buNone/>
            </a:pPr>
            <a:endParaRPr lang="en-GB" dirty="0"/>
          </a:p>
          <a:p>
            <a:r>
              <a:rPr lang="en-GB" dirty="0"/>
              <a:t>By doing this you are able to obtain all the products and services we offer.</a:t>
            </a:r>
          </a:p>
          <a:p>
            <a:endParaRPr lang="en-GB" dirty="0"/>
          </a:p>
          <a:p>
            <a:r>
              <a:rPr lang="en-GB" dirty="0"/>
              <a:t>The levy rate is 0.55% and the threshold is £80,000 for 2024/25.</a:t>
            </a:r>
          </a:p>
          <a:p>
            <a:endParaRPr lang="en-GB" dirty="0"/>
          </a:p>
        </p:txBody>
      </p:sp>
    </p:spTree>
    <p:extLst>
      <p:ext uri="{BB962C8B-B14F-4D97-AF65-F5344CB8AC3E}">
        <p14:creationId xmlns:p14="http://schemas.microsoft.com/office/powerpoint/2010/main" val="220360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40596-0A6A-D14E-8256-181DB7986FE9}"/>
              </a:ext>
            </a:extLst>
          </p:cNvPr>
          <p:cNvSpPr txBox="1">
            <a:spLocks/>
          </p:cNvSpPr>
          <p:nvPr/>
        </p:nvSpPr>
        <p:spPr>
          <a:xfrm>
            <a:off x="457200" y="692696"/>
            <a:ext cx="8229600" cy="90750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a:t>RESEARCH ACTIVITY</a:t>
            </a:r>
          </a:p>
        </p:txBody>
      </p:sp>
      <p:sp>
        <p:nvSpPr>
          <p:cNvPr id="3" name="Content Placeholder 2">
            <a:extLst>
              <a:ext uri="{FF2B5EF4-FFF2-40B4-BE49-F238E27FC236}">
                <a16:creationId xmlns:a16="http://schemas.microsoft.com/office/drawing/2014/main" id="{C7FBC672-4691-194B-84EA-CB2D51FADE23}"/>
              </a:ext>
            </a:extLst>
          </p:cNvPr>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900"/>
              </a:spcBef>
              <a:spcAft>
                <a:spcPts val="500"/>
              </a:spcAft>
            </a:pPr>
            <a:r>
              <a:rPr lang="en-GB"/>
              <a:t>CITB NI undertakes a number of research activities throughout the year.</a:t>
            </a:r>
          </a:p>
          <a:p>
            <a:pPr>
              <a:spcBef>
                <a:spcPts val="900"/>
              </a:spcBef>
              <a:spcAft>
                <a:spcPts val="500"/>
              </a:spcAft>
            </a:pPr>
            <a:r>
              <a:rPr lang="en-GB"/>
              <a:t>Our research informs the industry of the outlook for construction and where the skills requirements will be and the annual recruitment requirements.</a:t>
            </a:r>
          </a:p>
          <a:p>
            <a:pPr>
              <a:spcBef>
                <a:spcPts val="900"/>
              </a:spcBef>
              <a:spcAft>
                <a:spcPts val="500"/>
              </a:spcAft>
            </a:pPr>
            <a:r>
              <a:rPr lang="en-GB"/>
              <a:t>All of our research is published on our website and can be found </a:t>
            </a:r>
            <a:r>
              <a:rPr lang="en-GB" b="1">
                <a:solidFill>
                  <a:srgbClr val="0070C0"/>
                </a:solidFill>
                <a:hlinkClick r:id="rId3"/>
              </a:rPr>
              <a:t>here</a:t>
            </a:r>
            <a:r>
              <a:rPr lang="en-GB"/>
              <a:t>.</a:t>
            </a:r>
          </a:p>
        </p:txBody>
      </p:sp>
    </p:spTree>
    <p:extLst>
      <p:ext uri="{BB962C8B-B14F-4D97-AF65-F5344CB8AC3E}">
        <p14:creationId xmlns:p14="http://schemas.microsoft.com/office/powerpoint/2010/main" val="1321031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A542E-5823-EA43-AB16-9C56126623FD}"/>
              </a:ext>
            </a:extLst>
          </p:cNvPr>
          <p:cNvSpPr txBox="1">
            <a:spLocks/>
          </p:cNvSpPr>
          <p:nvPr/>
        </p:nvSpPr>
        <p:spPr>
          <a:xfrm>
            <a:off x="457200" y="620688"/>
            <a:ext cx="4114800" cy="5085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a:t>CITB NI PUBLICATIONS</a:t>
            </a:r>
          </a:p>
        </p:txBody>
      </p:sp>
      <p:sp>
        <p:nvSpPr>
          <p:cNvPr id="3" name="Text Placeholder 3">
            <a:extLst>
              <a:ext uri="{FF2B5EF4-FFF2-40B4-BE49-F238E27FC236}">
                <a16:creationId xmlns:a16="http://schemas.microsoft.com/office/drawing/2014/main" id="{B1376B1D-4B84-5148-9DDE-E71A4A7EECAA}"/>
              </a:ext>
            </a:extLst>
          </p:cNvPr>
          <p:cNvSpPr txBox="1">
            <a:spLocks/>
          </p:cNvSpPr>
          <p:nvPr/>
        </p:nvSpPr>
        <p:spPr>
          <a:xfrm>
            <a:off x="457200" y="1268760"/>
            <a:ext cx="3008313" cy="5073427"/>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700"/>
              </a:spcAft>
              <a:buNone/>
            </a:pPr>
            <a:r>
              <a:rPr lang="en-US" sz="2800"/>
              <a:t>Our free </a:t>
            </a:r>
            <a:r>
              <a:rPr lang="en-US" sz="2800" b="1"/>
              <a:t>A5 Pocket sized Health &amp; Safety Advisory Booklets</a:t>
            </a:r>
            <a:r>
              <a:rPr lang="en-US" sz="2800"/>
              <a:t> are available to download from our website </a:t>
            </a:r>
            <a:r>
              <a:rPr lang="en-US" sz="2800" b="1">
                <a:solidFill>
                  <a:srgbClr val="0070C0"/>
                </a:solidFill>
                <a:hlinkClick r:id="rId3"/>
              </a:rPr>
              <a:t>here</a:t>
            </a:r>
            <a:r>
              <a:rPr lang="en-US" sz="2800"/>
              <a:t> or you can collect from CITB NI for your workforce.</a:t>
            </a:r>
          </a:p>
          <a:p>
            <a:pPr marL="0" indent="0">
              <a:buNone/>
            </a:pPr>
            <a:r>
              <a:rPr lang="en-US" sz="2800"/>
              <a:t>They are available for 14 different occupations.</a:t>
            </a:r>
          </a:p>
        </p:txBody>
      </p:sp>
      <p:pic>
        <p:nvPicPr>
          <p:cNvPr id="4" name="Picture 3">
            <a:extLst>
              <a:ext uri="{FF2B5EF4-FFF2-40B4-BE49-F238E27FC236}">
                <a16:creationId xmlns:a16="http://schemas.microsoft.com/office/drawing/2014/main" id="{A3D7A243-92FC-D043-AA23-A4D9A660D3F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50460" y="1484784"/>
            <a:ext cx="5111750" cy="424401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351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37C7-F32D-514D-BCEE-D14570113C04}"/>
              </a:ext>
            </a:extLst>
          </p:cNvPr>
          <p:cNvSpPr txBox="1">
            <a:spLocks/>
          </p:cNvSpPr>
          <p:nvPr/>
        </p:nvSpPr>
        <p:spPr>
          <a:xfrm>
            <a:off x="457200" y="404664"/>
            <a:ext cx="3008313" cy="103043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a:t>CITB NI PUBLICATIONS</a:t>
            </a:r>
          </a:p>
        </p:txBody>
      </p:sp>
      <p:sp>
        <p:nvSpPr>
          <p:cNvPr id="3" name="Text Placeholder 3">
            <a:extLst>
              <a:ext uri="{FF2B5EF4-FFF2-40B4-BE49-F238E27FC236}">
                <a16:creationId xmlns:a16="http://schemas.microsoft.com/office/drawing/2014/main" id="{CC32DECA-D86B-5C40-A214-E0295AA827A4}"/>
              </a:ext>
            </a:extLst>
          </p:cNvPr>
          <p:cNvSpPr txBox="1">
            <a:spLocks/>
          </p:cNvSpPr>
          <p:nvPr/>
        </p:nvSpPr>
        <p:spPr>
          <a:xfrm>
            <a:off x="457200" y="1628800"/>
            <a:ext cx="4258816" cy="449736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2900"/>
              <a:t>Download the CITB NI Health &amp; Safety Blueprint.</a:t>
            </a:r>
          </a:p>
          <a:p>
            <a:pPr marL="0" indent="0">
              <a:spcAft>
                <a:spcPts val="600"/>
              </a:spcAft>
              <a:buNone/>
            </a:pPr>
            <a:r>
              <a:rPr lang="en-US" sz="2900"/>
              <a:t>This is a list of construction occupations and the recommended Health </a:t>
            </a:r>
            <a:br>
              <a:rPr lang="en-US" sz="2900"/>
            </a:br>
            <a:r>
              <a:rPr lang="en-US" sz="2900"/>
              <a:t>&amp; Safety Training </a:t>
            </a:r>
            <a:br>
              <a:rPr lang="en-US" sz="2900"/>
            </a:br>
            <a:r>
              <a:rPr lang="en-US" sz="2900"/>
              <a:t>to be carried out.</a:t>
            </a:r>
          </a:p>
          <a:p>
            <a:pPr marL="0" indent="0">
              <a:spcAft>
                <a:spcPts val="600"/>
              </a:spcAft>
              <a:buNone/>
            </a:pPr>
            <a:r>
              <a:rPr lang="en-US" sz="2900"/>
              <a:t>Click </a:t>
            </a:r>
            <a:r>
              <a:rPr lang="en-US" sz="2900" b="1">
                <a:solidFill>
                  <a:srgbClr val="0070C0"/>
                </a:solidFill>
                <a:hlinkClick r:id="rId2"/>
              </a:rPr>
              <a:t>here</a:t>
            </a:r>
            <a:r>
              <a:rPr lang="en-US" sz="2900"/>
              <a:t> to download.</a:t>
            </a:r>
          </a:p>
        </p:txBody>
      </p:sp>
      <p:pic>
        <p:nvPicPr>
          <p:cNvPr id="4" name="Content Placeholder 2">
            <a:extLst>
              <a:ext uri="{FF2B5EF4-FFF2-40B4-BE49-F238E27FC236}">
                <a16:creationId xmlns:a16="http://schemas.microsoft.com/office/drawing/2014/main" id="{D39D372B-B325-694D-A663-35AB9BA03773}"/>
              </a:ext>
            </a:extLst>
          </p:cNvPr>
          <p:cNvPicPr>
            <a:picLocks noChangeAspect="1"/>
          </p:cNvPicPr>
          <p:nvPr/>
        </p:nvPicPr>
        <p:blipFill>
          <a:blip r:embed="rId3"/>
          <a:stretch>
            <a:fillRect/>
          </a:stretch>
        </p:blipFill>
        <p:spPr>
          <a:xfrm>
            <a:off x="4918632" y="1198179"/>
            <a:ext cx="3469792" cy="4927984"/>
          </a:xfrm>
          <a:prstGeom prst="rect">
            <a:avLst/>
          </a:prstGeom>
          <a:ln>
            <a:solidFill>
              <a:schemeClr val="tx1"/>
            </a:solidFill>
          </a:ln>
          <a:effectLst>
            <a:outerShdw blurRad="215900" dir="5400000" sx="103000" sy="103000" algn="ctr" rotWithShape="0">
              <a:srgbClr val="000000">
                <a:alpha val="30000"/>
              </a:srgbClr>
            </a:outerShdw>
          </a:effectLst>
        </p:spPr>
      </p:pic>
    </p:spTree>
    <p:extLst>
      <p:ext uri="{BB962C8B-B14F-4D97-AF65-F5344CB8AC3E}">
        <p14:creationId xmlns:p14="http://schemas.microsoft.com/office/powerpoint/2010/main" val="1041044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3EEF9-65EE-0444-9AA1-66ECA9192C0E}"/>
              </a:ext>
            </a:extLst>
          </p:cNvPr>
          <p:cNvSpPr txBox="1">
            <a:spLocks/>
          </p:cNvSpPr>
          <p:nvPr/>
        </p:nvSpPr>
        <p:spPr>
          <a:xfrm>
            <a:off x="457200" y="908720"/>
            <a:ext cx="8229600" cy="86409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a:t>CITB NI ADOPT A SCHOOL SCHEME</a:t>
            </a:r>
          </a:p>
        </p:txBody>
      </p:sp>
      <p:sp>
        <p:nvSpPr>
          <p:cNvPr id="3" name="Content Placeholder 2">
            <a:extLst>
              <a:ext uri="{FF2B5EF4-FFF2-40B4-BE49-F238E27FC236}">
                <a16:creationId xmlns:a16="http://schemas.microsoft.com/office/drawing/2014/main" id="{E9BE174A-A5AE-474A-B6CE-125261DA3ECC}"/>
              </a:ext>
            </a:extLst>
          </p:cNvPr>
          <p:cNvSpPr txBox="1">
            <a:spLocks/>
          </p:cNvSpPr>
          <p:nvPr/>
        </p:nvSpPr>
        <p:spPr>
          <a:xfrm>
            <a:off x="457200" y="1772816"/>
            <a:ext cx="4038600" cy="4353347"/>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Encourage more young people to consider a career in construction! </a:t>
            </a:r>
          </a:p>
          <a:p>
            <a:pPr marL="0" indent="0">
              <a:buFont typeface="Arial" panose="020B0604020202020204" pitchFamily="34" charset="0"/>
              <a:buNone/>
            </a:pPr>
            <a:r>
              <a:rPr lang="en-GB"/>
              <a:t>CITB NI is looking for construction companies to participate in the free ‘Adopt A School’ scheme. </a:t>
            </a:r>
          </a:p>
          <a:p>
            <a:pPr marL="0" indent="0">
              <a:buFont typeface="Arial" panose="020B0604020202020204" pitchFamily="34" charset="0"/>
              <a:buNone/>
            </a:pPr>
            <a:endParaRPr lang="en-GB" dirty="0">
              <a:solidFill>
                <a:srgbClr val="0070C0"/>
              </a:solidFill>
            </a:endParaRPr>
          </a:p>
          <a:p>
            <a:pPr marL="0" indent="0">
              <a:buFont typeface="Arial" panose="020B0604020202020204" pitchFamily="34" charset="0"/>
              <a:buNone/>
            </a:pPr>
            <a:r>
              <a:rPr lang="en-GB" b="1" dirty="0">
                <a:solidFill>
                  <a:srgbClr val="0070C0"/>
                </a:solidFill>
              </a:rPr>
              <a:t>Click on the flyer to find out how your company can get involved.</a:t>
            </a:r>
          </a:p>
        </p:txBody>
      </p:sp>
      <p:pic>
        <p:nvPicPr>
          <p:cNvPr id="4" name="Content Placeholder 4">
            <a:hlinkClick r:id="rId3"/>
            <a:extLst>
              <a:ext uri="{FF2B5EF4-FFF2-40B4-BE49-F238E27FC236}">
                <a16:creationId xmlns:a16="http://schemas.microsoft.com/office/drawing/2014/main" id="{8EEC7802-A7BE-694C-BD95-750C397C45D0}"/>
              </a:ext>
            </a:extLst>
          </p:cNvPr>
          <p:cNvPicPr>
            <a:picLocks noChangeAspect="1"/>
          </p:cNvPicPr>
          <p:nvPr/>
        </p:nvPicPr>
        <p:blipFill>
          <a:blip r:embed="rId4"/>
          <a:stretch>
            <a:fillRect/>
          </a:stretch>
        </p:blipFill>
        <p:spPr>
          <a:xfrm>
            <a:off x="5132317" y="1773238"/>
            <a:ext cx="3070366" cy="4352925"/>
          </a:xfrm>
          <a:prstGeom prst="rect">
            <a:avLst/>
          </a:prstGeom>
          <a:ln>
            <a:solidFill>
              <a:schemeClr val="tx1"/>
            </a:solidFill>
          </a:ln>
          <a:effectLst>
            <a:outerShdw blurRad="254000" dir="5400000" sx="99000" sy="99000" algn="ctr" rotWithShape="0">
              <a:srgbClr val="000000">
                <a:alpha val="81000"/>
              </a:srgbClr>
            </a:outerShdw>
          </a:effectLst>
        </p:spPr>
      </p:pic>
    </p:spTree>
    <p:extLst>
      <p:ext uri="{BB962C8B-B14F-4D97-AF65-F5344CB8AC3E}">
        <p14:creationId xmlns:p14="http://schemas.microsoft.com/office/powerpoint/2010/main" val="1746882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C99CF-3476-BE44-94B3-99E184601026}"/>
              </a:ext>
            </a:extLst>
          </p:cNvPr>
          <p:cNvSpPr txBox="1">
            <a:spLocks/>
          </p:cNvSpPr>
          <p:nvPr/>
        </p:nvSpPr>
        <p:spPr>
          <a:xfrm>
            <a:off x="457200" y="548680"/>
            <a:ext cx="8229600" cy="868958"/>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a:t>CONTACT US</a:t>
            </a:r>
          </a:p>
        </p:txBody>
      </p:sp>
      <p:sp>
        <p:nvSpPr>
          <p:cNvPr id="3" name="Text Placeholder 3">
            <a:extLst>
              <a:ext uri="{FF2B5EF4-FFF2-40B4-BE49-F238E27FC236}">
                <a16:creationId xmlns:a16="http://schemas.microsoft.com/office/drawing/2014/main" id="{23442AA1-0535-B64D-AC3A-4E6A14967642}"/>
              </a:ext>
            </a:extLst>
          </p:cNvPr>
          <p:cNvSpPr txBox="1">
            <a:spLocks/>
          </p:cNvSpPr>
          <p:nvPr/>
        </p:nvSpPr>
        <p:spPr>
          <a:xfrm>
            <a:off x="457200" y="1806275"/>
            <a:ext cx="4038600" cy="3245449"/>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800" b="1"/>
              <a:t>CITB NI</a:t>
            </a:r>
          </a:p>
          <a:p>
            <a:pPr marL="0" indent="0">
              <a:buFont typeface="Arial" panose="020B0604020202020204" pitchFamily="34" charset="0"/>
              <a:buNone/>
            </a:pPr>
            <a:r>
              <a:rPr lang="en-GB" sz="2800" b="1"/>
              <a:t>17 </a:t>
            </a:r>
            <a:r>
              <a:rPr lang="en-GB" sz="2800" b="1" err="1"/>
              <a:t>Dundrod</a:t>
            </a:r>
            <a:r>
              <a:rPr lang="en-GB" sz="2800" b="1"/>
              <a:t> Road</a:t>
            </a:r>
          </a:p>
          <a:p>
            <a:pPr marL="0" indent="0">
              <a:buFont typeface="Arial" panose="020B0604020202020204" pitchFamily="34" charset="0"/>
              <a:buNone/>
            </a:pPr>
            <a:r>
              <a:rPr lang="en-GB" sz="2800" b="1"/>
              <a:t>Crumlin</a:t>
            </a:r>
          </a:p>
          <a:p>
            <a:pPr marL="0" indent="0">
              <a:buFont typeface="Arial" panose="020B0604020202020204" pitchFamily="34" charset="0"/>
              <a:buNone/>
            </a:pPr>
            <a:r>
              <a:rPr lang="en-GB" sz="2800" b="1"/>
              <a:t>Co Antrim</a:t>
            </a:r>
          </a:p>
          <a:p>
            <a:pPr marL="0" indent="0">
              <a:buFont typeface="Arial" panose="020B0604020202020204" pitchFamily="34" charset="0"/>
              <a:buNone/>
            </a:pPr>
            <a:r>
              <a:rPr lang="en-GB" sz="2800" b="1"/>
              <a:t>BT29 4SR</a:t>
            </a:r>
          </a:p>
          <a:p>
            <a:pPr marL="0" indent="0">
              <a:buFont typeface="Arial" panose="020B0604020202020204" pitchFamily="34" charset="0"/>
              <a:buNone/>
            </a:pPr>
            <a:r>
              <a:rPr lang="en-GB" sz="2800" b="1"/>
              <a:t>Tel: 028 9082 5466</a:t>
            </a:r>
          </a:p>
          <a:p>
            <a:pPr marL="0" indent="0">
              <a:buFont typeface="Arial" panose="020B0604020202020204" pitchFamily="34" charset="0"/>
              <a:buNone/>
            </a:pPr>
            <a:r>
              <a:rPr lang="en-GB" sz="2800" b="1">
                <a:hlinkClick r:id="rId3"/>
              </a:rPr>
              <a:t>www.citbni.org.uk</a:t>
            </a:r>
            <a:endParaRPr lang="en-GB" sz="2800" b="1"/>
          </a:p>
        </p:txBody>
      </p:sp>
      <p:graphicFrame>
        <p:nvGraphicFramePr>
          <p:cNvPr id="4" name="Content Placeholder 2">
            <a:extLst>
              <a:ext uri="{FF2B5EF4-FFF2-40B4-BE49-F238E27FC236}">
                <a16:creationId xmlns:a16="http://schemas.microsoft.com/office/drawing/2014/main" id="{CD6CC6D1-4004-2147-843F-9FD7F4C78730}"/>
              </a:ext>
            </a:extLst>
          </p:cNvPr>
          <p:cNvGraphicFramePr>
            <a:graphicFrameLocks/>
          </p:cNvGraphicFramePr>
          <p:nvPr>
            <p:extLst>
              <p:ext uri="{D42A27DB-BD31-4B8C-83A1-F6EECF244321}">
                <p14:modId xmlns:p14="http://schemas.microsoft.com/office/powerpoint/2010/main" val="2752832638"/>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hlinkClick r:id="rId9"/>
            <a:extLst>
              <a:ext uri="{FF2B5EF4-FFF2-40B4-BE49-F238E27FC236}">
                <a16:creationId xmlns:a16="http://schemas.microsoft.com/office/drawing/2014/main" id="{2277F4A3-DD96-824B-B7CA-AD05DF13D06F}"/>
              </a:ext>
            </a:extLst>
          </p:cNvPr>
          <p:cNvSpPr/>
          <p:nvPr/>
        </p:nvSpPr>
        <p:spPr>
          <a:xfrm>
            <a:off x="1259632" y="5157192"/>
            <a:ext cx="64807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10"/>
            <a:extLst>
              <a:ext uri="{FF2B5EF4-FFF2-40B4-BE49-F238E27FC236}">
                <a16:creationId xmlns:a16="http://schemas.microsoft.com/office/drawing/2014/main" id="{02FD5105-9B55-CF40-B2D1-C589577BBF66}"/>
              </a:ext>
            </a:extLst>
          </p:cNvPr>
          <p:cNvSpPr/>
          <p:nvPr/>
        </p:nvSpPr>
        <p:spPr>
          <a:xfrm>
            <a:off x="2051720" y="5157192"/>
            <a:ext cx="57606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11"/>
            <a:extLst>
              <a:ext uri="{FF2B5EF4-FFF2-40B4-BE49-F238E27FC236}">
                <a16:creationId xmlns:a16="http://schemas.microsoft.com/office/drawing/2014/main" id="{2234401C-0CC3-9847-A217-DA8EFD11A1C3}"/>
              </a:ext>
            </a:extLst>
          </p:cNvPr>
          <p:cNvSpPr/>
          <p:nvPr/>
        </p:nvSpPr>
        <p:spPr>
          <a:xfrm>
            <a:off x="2771800" y="5157192"/>
            <a:ext cx="57606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6FCEB7E-45BC-80CD-190D-B14792112CA7}"/>
              </a:ext>
            </a:extLst>
          </p:cNvPr>
          <p:cNvPicPr>
            <a:picLocks noChangeAspect="1"/>
          </p:cNvPicPr>
          <p:nvPr/>
        </p:nvPicPr>
        <p:blipFill>
          <a:blip r:embed="rId12"/>
          <a:stretch>
            <a:fillRect/>
          </a:stretch>
        </p:blipFill>
        <p:spPr>
          <a:xfrm>
            <a:off x="457199" y="5051724"/>
            <a:ext cx="2614773" cy="851669"/>
          </a:xfrm>
          <a:prstGeom prst="rect">
            <a:avLst/>
          </a:prstGeom>
        </p:spPr>
      </p:pic>
    </p:spTree>
    <p:extLst>
      <p:ext uri="{BB962C8B-B14F-4D97-AF65-F5344CB8AC3E}">
        <p14:creationId xmlns:p14="http://schemas.microsoft.com/office/powerpoint/2010/main" val="1216923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8A48BD-A09C-8A47-A63F-BD75787F7A4F}"/>
              </a:ext>
            </a:extLst>
          </p:cNvPr>
          <p:cNvSpPr txBox="1">
            <a:spLocks/>
          </p:cNvSpPr>
          <p:nvPr/>
        </p:nvSpPr>
        <p:spPr>
          <a:xfrm>
            <a:off x="457200" y="404664"/>
            <a:ext cx="8229600" cy="9361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a:t>TRAINING</a:t>
            </a:r>
          </a:p>
        </p:txBody>
      </p:sp>
      <p:sp>
        <p:nvSpPr>
          <p:cNvPr id="6" name="Content Placeholder 2">
            <a:extLst>
              <a:ext uri="{FF2B5EF4-FFF2-40B4-BE49-F238E27FC236}">
                <a16:creationId xmlns:a16="http://schemas.microsoft.com/office/drawing/2014/main" id="{08D1A278-3918-1449-9786-49046AD00B49}"/>
              </a:ext>
            </a:extLst>
          </p:cNvPr>
          <p:cNvSpPr txBox="1">
            <a:spLocks/>
          </p:cNvSpPr>
          <p:nvPr/>
        </p:nvSpPr>
        <p:spPr>
          <a:xfrm>
            <a:off x="457200" y="1417638"/>
            <a:ext cx="4258816" cy="4708525"/>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3000" b="1"/>
              <a:t>SCAFFOLDING</a:t>
            </a:r>
          </a:p>
          <a:p>
            <a:pPr marL="0" indent="0">
              <a:buFont typeface="Arial" panose="020B0604020202020204" pitchFamily="34" charset="0"/>
              <a:buNone/>
            </a:pPr>
            <a:endParaRPr lang="en-GB" sz="3000" b="1"/>
          </a:p>
          <a:p>
            <a:pPr marL="0" indent="0">
              <a:buFont typeface="Arial" panose="020B0604020202020204" pitchFamily="34" charset="0"/>
              <a:buNone/>
            </a:pPr>
            <a:r>
              <a:rPr lang="en-GB"/>
              <a:t>We offer tube and fitting, system scaffolding and advanced scaffolding at </a:t>
            </a:r>
            <a:r>
              <a:rPr lang="en-GB" err="1"/>
              <a:t>Nutts</a:t>
            </a:r>
            <a:r>
              <a:rPr lang="en-GB"/>
              <a:t> Corner Training </a:t>
            </a:r>
            <a:br>
              <a:rPr lang="en-GB"/>
            </a:br>
            <a:r>
              <a:rPr lang="en-GB"/>
              <a:t>Centre. Please check our latest flyer for details. </a:t>
            </a:r>
          </a:p>
          <a:p>
            <a:pPr marL="0" indent="0">
              <a:buFont typeface="Arial" panose="020B0604020202020204" pitchFamily="34" charset="0"/>
              <a:buNone/>
            </a:pPr>
            <a:endParaRPr lang="en-GB" b="1">
              <a:solidFill>
                <a:srgbClr val="0070C0"/>
              </a:solidFill>
            </a:endParaRPr>
          </a:p>
          <a:p>
            <a:pPr marL="0" indent="0">
              <a:buFont typeface="Arial" panose="020B0604020202020204" pitchFamily="34" charset="0"/>
              <a:buNone/>
            </a:pPr>
            <a:r>
              <a:rPr lang="en-GB" b="1">
                <a:solidFill>
                  <a:srgbClr val="0070C0"/>
                </a:solidFill>
              </a:rPr>
              <a:t>Click on flyer to download further information or email </a:t>
            </a:r>
            <a:r>
              <a:rPr lang="en-GB" b="1">
                <a:solidFill>
                  <a:srgbClr val="0070C0"/>
                </a:solidFill>
                <a:hlinkClick r:id="rId2"/>
              </a:rPr>
              <a:t>scaffolding@citbni.org.uk</a:t>
            </a:r>
            <a:r>
              <a:rPr lang="en-GB" b="1">
                <a:solidFill>
                  <a:srgbClr val="0070C0"/>
                </a:solidFill>
              </a:rPr>
              <a:t> </a:t>
            </a:r>
            <a:r>
              <a:rPr lang="en-GB" b="1"/>
              <a:t> </a:t>
            </a:r>
            <a:endParaRPr lang="en-GB" b="1">
              <a:solidFill>
                <a:srgbClr val="0070C0"/>
              </a:solidFill>
            </a:endParaRPr>
          </a:p>
        </p:txBody>
      </p:sp>
      <p:pic>
        <p:nvPicPr>
          <p:cNvPr id="4" name="Picture 3">
            <a:hlinkClick r:id="rId3"/>
            <a:extLst>
              <a:ext uri="{FF2B5EF4-FFF2-40B4-BE49-F238E27FC236}">
                <a16:creationId xmlns:a16="http://schemas.microsoft.com/office/drawing/2014/main" id="{A1965C70-6390-BAC8-BAF8-9120EC98C06E}"/>
              </a:ext>
            </a:extLst>
          </p:cNvPr>
          <p:cNvPicPr>
            <a:picLocks noChangeAspect="1"/>
          </p:cNvPicPr>
          <p:nvPr/>
        </p:nvPicPr>
        <p:blipFill>
          <a:blip r:embed="rId4"/>
          <a:stretch>
            <a:fillRect/>
          </a:stretch>
        </p:blipFill>
        <p:spPr>
          <a:xfrm>
            <a:off x="5436096" y="1733364"/>
            <a:ext cx="2869948" cy="4077072"/>
          </a:xfrm>
          <a:prstGeom prst="rect">
            <a:avLst/>
          </a:prstGeom>
          <a:ln>
            <a:solidFill>
              <a:schemeClr val="tx1"/>
            </a:solidFill>
          </a:ln>
        </p:spPr>
      </p:pic>
    </p:spTree>
    <p:extLst>
      <p:ext uri="{BB962C8B-B14F-4D97-AF65-F5344CB8AC3E}">
        <p14:creationId xmlns:p14="http://schemas.microsoft.com/office/powerpoint/2010/main" val="292850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BB8D0-E7C8-4842-90AD-EE04C0062F9A}"/>
              </a:ext>
            </a:extLst>
          </p:cNvPr>
          <p:cNvSpPr txBox="1">
            <a:spLocks/>
          </p:cNvSpPr>
          <p:nvPr/>
        </p:nvSpPr>
        <p:spPr>
          <a:xfrm>
            <a:off x="457200" y="836712"/>
            <a:ext cx="8229600" cy="76348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a:t>BUSINESS IMPROVEMENT EVENTS</a:t>
            </a:r>
          </a:p>
        </p:txBody>
      </p:sp>
      <p:sp>
        <p:nvSpPr>
          <p:cNvPr id="3" name="Content Placeholder 2">
            <a:extLst>
              <a:ext uri="{FF2B5EF4-FFF2-40B4-BE49-F238E27FC236}">
                <a16:creationId xmlns:a16="http://schemas.microsoft.com/office/drawing/2014/main" id="{6D3FAEF4-A219-124D-9E8F-01D0AAAC7471}"/>
              </a:ext>
            </a:extLst>
          </p:cNvPr>
          <p:cNvSpPr txBox="1">
            <a:spLocks/>
          </p:cNvSpPr>
          <p:nvPr/>
        </p:nvSpPr>
        <p:spPr>
          <a:xfrm>
            <a:off x="457200" y="1530679"/>
            <a:ext cx="8229600" cy="4859487"/>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800" b="1" dirty="0"/>
              <a:t>Our series of Business Improvement Events is delivered both online and at CITB NI and provides awareness training on topical issues including Digital Marketing, General ISO Awareness, Waste Management, BIM and many more. These events are free to CITB NI registered employers, and you get the opportunity to meet CITB NI representatives and hear about our products and services. </a:t>
            </a:r>
            <a:endParaRPr lang="en-US" sz="1800" b="1" dirty="0"/>
          </a:p>
          <a:p>
            <a:pPr marL="0" indent="0">
              <a:buNone/>
            </a:pPr>
            <a:r>
              <a:rPr lang="en-GB" sz="1600" b="1" dirty="0"/>
              <a:t>Coming up:</a:t>
            </a:r>
          </a:p>
          <a:p>
            <a:pPr marL="0" indent="0">
              <a:lnSpc>
                <a:spcPct val="120000"/>
              </a:lnSpc>
              <a:buFont typeface="Arial" panose="020B0604020202020204" pitchFamily="34" charset="0"/>
              <a:buNone/>
            </a:pPr>
            <a:endParaRPr lang="en-GB" sz="1600" dirty="0"/>
          </a:p>
          <a:p>
            <a:pPr marL="0" indent="0">
              <a:lnSpc>
                <a:spcPct val="120000"/>
              </a:lnSpc>
              <a:buFont typeface="Arial" panose="020B0604020202020204" pitchFamily="34" charset="0"/>
              <a:buNone/>
            </a:pPr>
            <a:r>
              <a:rPr lang="en-GB" sz="1600" dirty="0"/>
              <a:t>8 April – </a:t>
            </a:r>
            <a:r>
              <a:rPr lang="en-GB" sz="1600" dirty="0">
                <a:hlinkClick r:id="rId3"/>
              </a:rPr>
              <a:t>Carbon Management</a:t>
            </a:r>
            <a:endParaRPr lang="en-GB" sz="1600" dirty="0"/>
          </a:p>
          <a:p>
            <a:pPr marL="0" indent="0">
              <a:lnSpc>
                <a:spcPct val="120000"/>
              </a:lnSpc>
              <a:buFont typeface="Arial" panose="020B0604020202020204" pitchFamily="34" charset="0"/>
              <a:buNone/>
            </a:pPr>
            <a:r>
              <a:rPr lang="en-GB" sz="1600" dirty="0"/>
              <a:t>14 May – </a:t>
            </a:r>
            <a:r>
              <a:rPr lang="en-GB" sz="1600" dirty="0">
                <a:hlinkClick r:id="rId4"/>
              </a:rPr>
              <a:t>Exploring AI in Marketing Tools for the Construction Industry</a:t>
            </a:r>
            <a:endParaRPr lang="en-GB" sz="1600" dirty="0"/>
          </a:p>
          <a:p>
            <a:pPr marL="0" indent="0">
              <a:lnSpc>
                <a:spcPct val="120000"/>
              </a:lnSpc>
              <a:buFont typeface="Arial" panose="020B0604020202020204" pitchFamily="34" charset="0"/>
              <a:buNone/>
            </a:pPr>
            <a:r>
              <a:rPr lang="en-GB" sz="1600" dirty="0"/>
              <a:t>29 May – </a:t>
            </a:r>
            <a:r>
              <a:rPr lang="en-GB" sz="1600" dirty="0">
                <a:hlinkClick r:id="rId5"/>
              </a:rPr>
              <a:t>Waste Management</a:t>
            </a:r>
            <a:br>
              <a:rPr lang="en-GB" sz="1600" dirty="0"/>
            </a:br>
            <a:endParaRPr lang="en-GB" sz="1600" dirty="0"/>
          </a:p>
          <a:p>
            <a:pPr marL="0" indent="0">
              <a:buFont typeface="Arial" panose="020B0604020202020204" pitchFamily="34" charset="0"/>
              <a:buNone/>
            </a:pPr>
            <a:r>
              <a:rPr lang="en-GB" sz="1800" b="1" i="1" dirty="0"/>
              <a:t>The full programme of events is available on the </a:t>
            </a:r>
            <a:r>
              <a:rPr lang="en-GB" sz="1800" b="1" i="1" dirty="0">
                <a:hlinkClick r:id="rId6"/>
              </a:rPr>
              <a:t>Events </a:t>
            </a:r>
            <a:r>
              <a:rPr lang="en-GB" sz="1800" b="1" i="1" dirty="0"/>
              <a:t>section of the CITB NI website or see next slide.</a:t>
            </a:r>
            <a:endParaRPr lang="en-GB" sz="1800" b="1" i="1" dirty="0">
              <a:solidFill>
                <a:srgbClr val="0070C0"/>
              </a:solidFill>
            </a:endParaRPr>
          </a:p>
        </p:txBody>
      </p:sp>
    </p:spTree>
    <p:extLst>
      <p:ext uri="{BB962C8B-B14F-4D97-AF65-F5344CB8AC3E}">
        <p14:creationId xmlns:p14="http://schemas.microsoft.com/office/powerpoint/2010/main" val="3117661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6BEC-DFF2-3B49-914E-993238EFF20B}"/>
              </a:ext>
            </a:extLst>
          </p:cNvPr>
          <p:cNvSpPr txBox="1">
            <a:spLocks/>
          </p:cNvSpPr>
          <p:nvPr/>
        </p:nvSpPr>
        <p:spPr>
          <a:xfrm>
            <a:off x="457200" y="404664"/>
            <a:ext cx="8229600" cy="86409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a:t>TRAINING</a:t>
            </a:r>
          </a:p>
        </p:txBody>
      </p:sp>
      <p:sp>
        <p:nvSpPr>
          <p:cNvPr id="3" name="Content Placeholder 2">
            <a:extLst>
              <a:ext uri="{FF2B5EF4-FFF2-40B4-BE49-F238E27FC236}">
                <a16:creationId xmlns:a16="http://schemas.microsoft.com/office/drawing/2014/main" id="{DCB4B7D0-1C82-BC42-89C7-FE4CF6547DA7}"/>
              </a:ext>
            </a:extLst>
          </p:cNvPr>
          <p:cNvSpPr txBox="1">
            <a:spLocks/>
          </p:cNvSpPr>
          <p:nvPr/>
        </p:nvSpPr>
        <p:spPr>
          <a:xfrm>
            <a:off x="457200" y="1268760"/>
            <a:ext cx="4038600" cy="496855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b="1" cap="all" dirty="0"/>
              <a:t>Heritage training Events</a:t>
            </a:r>
          </a:p>
          <a:p>
            <a:endParaRPr lang="en-GB" sz="1900" b="0" i="0" u="none" strike="noStrike" baseline="0" dirty="0">
              <a:cs typeface="Arial" panose="020B0604020202020204" pitchFamily="34" charset="0"/>
            </a:endParaRPr>
          </a:p>
          <a:p>
            <a:r>
              <a:rPr lang="en-GB" sz="1900" b="0" i="0" u="none" strike="noStrike" baseline="0" dirty="0">
                <a:cs typeface="Arial" panose="020B0604020202020204" pitchFamily="34" charset="0"/>
              </a:rPr>
              <a:t>These training sessions are open to all wishing to learn more about working with older buildings and materials and cover topics such as </a:t>
            </a:r>
            <a:r>
              <a:rPr lang="en-GB" sz="1900" dirty="0">
                <a:cs typeface="Arial" panose="020B0604020202020204" pitchFamily="34" charset="0"/>
              </a:rPr>
              <a:t>Heritage </a:t>
            </a:r>
            <a:r>
              <a:rPr lang="en-GB" sz="1900" b="0" i="0" u="none" strike="noStrike" baseline="0" dirty="0">
                <a:cs typeface="Arial" panose="020B0604020202020204" pitchFamily="34" charset="0"/>
              </a:rPr>
              <a:t>Joinery, Stained Glass, Stone &amp; Lime, Stonemasonry, Ston</a:t>
            </a:r>
            <a:r>
              <a:rPr lang="en-GB" sz="1900" dirty="0">
                <a:cs typeface="Arial" panose="020B0604020202020204" pitchFamily="34" charset="0"/>
              </a:rPr>
              <a:t>e Carving and Retrofit.</a:t>
            </a:r>
          </a:p>
          <a:p>
            <a:pPr marL="0" indent="0">
              <a:buNone/>
            </a:pPr>
            <a:endParaRPr lang="en-GB" sz="1900" b="0" i="0" u="none" strike="noStrike" baseline="0" dirty="0">
              <a:cs typeface="Arial" panose="020B0604020202020204" pitchFamily="34" charset="0"/>
            </a:endParaRPr>
          </a:p>
          <a:p>
            <a:r>
              <a:rPr lang="en-GB" sz="1900" b="0" i="0" u="none" strike="noStrike" baseline="0" dirty="0">
                <a:cs typeface="Arial" panose="020B0604020202020204" pitchFamily="34" charset="0"/>
              </a:rPr>
              <a:t>All events </a:t>
            </a:r>
            <a:r>
              <a:rPr lang="en-GB" sz="1900" dirty="0">
                <a:cs typeface="Arial" panose="020B0604020202020204" pitchFamily="34" charset="0"/>
              </a:rPr>
              <a:t>are</a:t>
            </a:r>
            <a:r>
              <a:rPr lang="en-GB" sz="1900" b="0" i="0" u="none" strike="noStrike" baseline="0" dirty="0">
                <a:cs typeface="Arial" panose="020B0604020202020204" pitchFamily="34" charset="0"/>
              </a:rPr>
              <a:t> available for booking </a:t>
            </a:r>
            <a:r>
              <a:rPr lang="en-GB" sz="1900" b="0" i="0" u="none" strike="noStrike" baseline="0" dirty="0">
                <a:cs typeface="Arial" panose="020B0604020202020204" pitchFamily="34" charset="0"/>
                <a:hlinkClick r:id="rId3"/>
              </a:rPr>
              <a:t>here</a:t>
            </a:r>
            <a:r>
              <a:rPr lang="en-GB" sz="1900" dirty="0">
                <a:cs typeface="Arial" panose="020B0604020202020204" pitchFamily="34" charset="0"/>
              </a:rPr>
              <a:t> or click on the flyer.</a:t>
            </a:r>
            <a:endParaRPr lang="en-GB" sz="1900" b="0" i="0" u="none" strike="noStrike" baseline="0" dirty="0">
              <a:cs typeface="Arial" panose="020B0604020202020204" pitchFamily="34" charset="0"/>
            </a:endParaRPr>
          </a:p>
          <a:p>
            <a:pPr marL="57150" indent="0">
              <a:buNone/>
            </a:pPr>
            <a:endParaRPr lang="en-GB" sz="1900" dirty="0"/>
          </a:p>
          <a:p>
            <a:pPr marL="0" indent="0">
              <a:buFont typeface="Arial" panose="020B0604020202020204" pitchFamily="34" charset="0"/>
              <a:buNone/>
            </a:pPr>
            <a:endParaRPr lang="en-GB" dirty="0"/>
          </a:p>
        </p:txBody>
      </p:sp>
      <p:pic>
        <p:nvPicPr>
          <p:cNvPr id="4" name="Picture 3">
            <a:hlinkClick r:id="rId4"/>
            <a:extLst>
              <a:ext uri="{FF2B5EF4-FFF2-40B4-BE49-F238E27FC236}">
                <a16:creationId xmlns:a16="http://schemas.microsoft.com/office/drawing/2014/main" id="{FC1E9F93-7C7D-3912-4D0A-A8984D0D36DE}"/>
              </a:ext>
            </a:extLst>
          </p:cNvPr>
          <p:cNvPicPr>
            <a:picLocks noChangeAspect="1"/>
          </p:cNvPicPr>
          <p:nvPr/>
        </p:nvPicPr>
        <p:blipFill>
          <a:blip r:embed="rId5"/>
          <a:stretch>
            <a:fillRect/>
          </a:stretch>
        </p:blipFill>
        <p:spPr>
          <a:xfrm>
            <a:off x="5723822" y="1825644"/>
            <a:ext cx="2827144" cy="4043889"/>
          </a:xfrm>
          <a:prstGeom prst="rect">
            <a:avLst/>
          </a:prstGeom>
          <a:ln>
            <a:solidFill>
              <a:schemeClr val="tx1"/>
            </a:solidFill>
          </a:ln>
        </p:spPr>
      </p:pic>
    </p:spTree>
    <p:extLst>
      <p:ext uri="{BB962C8B-B14F-4D97-AF65-F5344CB8AC3E}">
        <p14:creationId xmlns:p14="http://schemas.microsoft.com/office/powerpoint/2010/main" val="3080481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18249-D4C0-6347-8C7A-F9FC9C15D6E0}"/>
              </a:ext>
            </a:extLst>
          </p:cNvPr>
          <p:cNvSpPr txBox="1">
            <a:spLocks/>
          </p:cNvSpPr>
          <p:nvPr/>
        </p:nvSpPr>
        <p:spPr>
          <a:xfrm>
            <a:off x="457200" y="548680"/>
            <a:ext cx="3008313" cy="9584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900" b="1"/>
              <a:t>ONLINE TRAINING DIRECTORY</a:t>
            </a:r>
          </a:p>
        </p:txBody>
      </p:sp>
      <p:sp>
        <p:nvSpPr>
          <p:cNvPr id="3" name="Text Placeholder 3">
            <a:extLst>
              <a:ext uri="{FF2B5EF4-FFF2-40B4-BE49-F238E27FC236}">
                <a16:creationId xmlns:a16="http://schemas.microsoft.com/office/drawing/2014/main" id="{2F15E519-87A4-2343-853D-71DA8F8CEFD6}"/>
              </a:ext>
            </a:extLst>
          </p:cNvPr>
          <p:cNvSpPr txBox="1">
            <a:spLocks/>
          </p:cNvSpPr>
          <p:nvPr/>
        </p:nvSpPr>
        <p:spPr>
          <a:xfrm>
            <a:off x="457200" y="1435100"/>
            <a:ext cx="4546848" cy="469106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800"/>
          </a:p>
          <a:p>
            <a:pPr marL="0" indent="0">
              <a:buNone/>
            </a:pPr>
            <a:r>
              <a:rPr lang="en-GB" sz="2800"/>
              <a:t>The CITB NI online Training Directory is available on our website. It can be used to source training available from other providers in your area and provide their contact details.</a:t>
            </a:r>
          </a:p>
          <a:p>
            <a:endParaRPr lang="en-GB" sz="2800"/>
          </a:p>
          <a:p>
            <a:pPr marL="0" indent="0">
              <a:buNone/>
            </a:pPr>
            <a:r>
              <a:rPr lang="en-GB" sz="2800" b="1"/>
              <a:t>CLICK </a:t>
            </a:r>
            <a:r>
              <a:rPr lang="en-GB" sz="2800" b="1">
                <a:solidFill>
                  <a:srgbClr val="0070C0"/>
                </a:solidFill>
                <a:hlinkClick r:id="rId2"/>
              </a:rPr>
              <a:t>HERE</a:t>
            </a:r>
            <a:r>
              <a:rPr lang="en-GB" sz="2800" b="1">
                <a:solidFill>
                  <a:srgbClr val="0070C0"/>
                </a:solidFill>
              </a:rPr>
              <a:t> </a:t>
            </a:r>
            <a:r>
              <a:rPr lang="en-GB" sz="2800" b="1"/>
              <a:t>TO ACCESS THE DIRECTORY ONLINE. </a:t>
            </a:r>
          </a:p>
        </p:txBody>
      </p:sp>
      <p:pic>
        <p:nvPicPr>
          <p:cNvPr id="4" name="Content Placeholder 9">
            <a:hlinkClick r:id="rId2"/>
            <a:extLst>
              <a:ext uri="{FF2B5EF4-FFF2-40B4-BE49-F238E27FC236}">
                <a16:creationId xmlns:a16="http://schemas.microsoft.com/office/drawing/2014/main" id="{0934F93B-C00E-034F-A356-E0EB52705C99}"/>
              </a:ext>
            </a:extLst>
          </p:cNvPr>
          <p:cNvPicPr>
            <a:picLocks noChangeAspect="1"/>
          </p:cNvPicPr>
          <p:nvPr/>
        </p:nvPicPr>
        <p:blipFill>
          <a:blip r:embed="rId3"/>
          <a:stretch>
            <a:fillRect/>
          </a:stretch>
        </p:blipFill>
        <p:spPr>
          <a:xfrm>
            <a:off x="5148064" y="1772816"/>
            <a:ext cx="3722666" cy="4248471"/>
          </a:xfrm>
          <a:prstGeom prst="rect">
            <a:avLst/>
          </a:prstGeom>
          <a:ln>
            <a:solidFill>
              <a:schemeClr val="tx1"/>
            </a:solidFill>
          </a:ln>
          <a:effectLst>
            <a:outerShdw blurRad="266700" dir="5400000" algn="ctr" rotWithShape="0">
              <a:srgbClr val="000000">
                <a:alpha val="40000"/>
              </a:srgbClr>
            </a:outerShdw>
          </a:effectLst>
        </p:spPr>
      </p:pic>
    </p:spTree>
    <p:extLst>
      <p:ext uri="{BB962C8B-B14F-4D97-AF65-F5344CB8AC3E}">
        <p14:creationId xmlns:p14="http://schemas.microsoft.com/office/powerpoint/2010/main" val="410555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32FA-3854-DF40-9E18-66D13A8A3A38}"/>
              </a:ext>
            </a:extLst>
          </p:cNvPr>
          <p:cNvSpPr txBox="1">
            <a:spLocks/>
          </p:cNvSpPr>
          <p:nvPr/>
        </p:nvSpPr>
        <p:spPr>
          <a:xfrm>
            <a:off x="457200" y="404664"/>
            <a:ext cx="8229600" cy="101297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a:t>TRAINING</a:t>
            </a:r>
          </a:p>
        </p:txBody>
      </p:sp>
      <p:sp>
        <p:nvSpPr>
          <p:cNvPr id="3" name="Content Placeholder 2">
            <a:extLst>
              <a:ext uri="{FF2B5EF4-FFF2-40B4-BE49-F238E27FC236}">
                <a16:creationId xmlns:a16="http://schemas.microsoft.com/office/drawing/2014/main" id="{6D67CB09-6D1C-7542-9524-57C8A41197C4}"/>
              </a:ext>
            </a:extLst>
          </p:cNvPr>
          <p:cNvSpPr txBox="1">
            <a:spLocks/>
          </p:cNvSpPr>
          <p:nvPr/>
        </p:nvSpPr>
        <p:spPr>
          <a:xfrm>
            <a:off x="457200" y="1628799"/>
            <a:ext cx="8651304" cy="4248473"/>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b="1"/>
              <a:t>TRAINING IN PARTNERSHIP</a:t>
            </a:r>
            <a:endParaRPr lang="en-GB"/>
          </a:p>
          <a:p>
            <a:r>
              <a:rPr lang="en-GB"/>
              <a:t>CITB NI works with Industry Bodies and Federations to fund sector specific training needs</a:t>
            </a:r>
          </a:p>
          <a:p>
            <a:r>
              <a:rPr lang="en-GB"/>
              <a:t>This training is usually booked through the relevant Body/Federation</a:t>
            </a:r>
          </a:p>
          <a:p>
            <a:r>
              <a:rPr lang="en-GB"/>
              <a:t>The training is provided at low or no cost</a:t>
            </a:r>
          </a:p>
          <a:p>
            <a:r>
              <a:rPr lang="en-GB"/>
              <a:t>Chat to your Sector Rep if you have a training need or email us </a:t>
            </a:r>
            <a:r>
              <a:rPr lang="en-GB" u="sng">
                <a:solidFill>
                  <a:srgbClr val="0000FF"/>
                </a:solidFill>
                <a:effectLst/>
                <a:latin typeface="Calibri" panose="020F0502020204030204" pitchFamily="34" charset="0"/>
                <a:ea typeface="Calibri" panose="020F0502020204030204" pitchFamily="34" charset="0"/>
                <a:hlinkClick r:id="rId3"/>
              </a:rPr>
              <a:t>traininginpartnership@citbni.org.uk</a:t>
            </a:r>
            <a:endParaRPr lang="en-GB"/>
          </a:p>
          <a:p>
            <a:endParaRPr lang="en-GB" b="1"/>
          </a:p>
        </p:txBody>
      </p:sp>
    </p:spTree>
    <p:extLst>
      <p:ext uri="{BB962C8B-B14F-4D97-AF65-F5344CB8AC3E}">
        <p14:creationId xmlns:p14="http://schemas.microsoft.com/office/powerpoint/2010/main" val="2509063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4352B99-2539-3144-9105-DC9898D45BEA}"/>
              </a:ext>
            </a:extLst>
          </p:cNvPr>
          <p:cNvSpPr txBox="1">
            <a:spLocks/>
          </p:cNvSpPr>
          <p:nvPr/>
        </p:nvSpPr>
        <p:spPr>
          <a:xfrm>
            <a:off x="457200" y="1600200"/>
            <a:ext cx="4349892" cy="4525963"/>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6600" b="1" dirty="0"/>
              <a:t>£2.1M DIRECT GRANT SCHEME CURRENTLY AVAILABLE</a:t>
            </a:r>
          </a:p>
          <a:p>
            <a:endParaRPr lang="en-GB" sz="6600" b="1" dirty="0"/>
          </a:p>
        </p:txBody>
      </p:sp>
      <p:sp>
        <p:nvSpPr>
          <p:cNvPr id="5" name="Content Placeholder 5">
            <a:extLst>
              <a:ext uri="{FF2B5EF4-FFF2-40B4-BE49-F238E27FC236}">
                <a16:creationId xmlns:a16="http://schemas.microsoft.com/office/drawing/2014/main" id="{2AD5020E-1877-FE4D-878A-8223146F5020}"/>
              </a:ext>
            </a:extLst>
          </p:cNvPr>
          <p:cNvSpPr txBox="1">
            <a:spLocks/>
          </p:cNvSpPr>
          <p:nvPr/>
        </p:nvSpPr>
        <p:spPr>
          <a:xfrm>
            <a:off x="4716016" y="1268760"/>
            <a:ext cx="4464496" cy="91853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600" b="1">
                <a:solidFill>
                  <a:srgbClr val="0070C0"/>
                </a:solidFill>
              </a:rPr>
              <a:t>CLICK ON FLYER BELOW TO DOWNLOAD SCHEME</a:t>
            </a:r>
          </a:p>
          <a:p>
            <a:endParaRPr lang="en-GB"/>
          </a:p>
        </p:txBody>
      </p:sp>
      <p:sp>
        <p:nvSpPr>
          <p:cNvPr id="8" name="Title 1">
            <a:extLst>
              <a:ext uri="{FF2B5EF4-FFF2-40B4-BE49-F238E27FC236}">
                <a16:creationId xmlns:a16="http://schemas.microsoft.com/office/drawing/2014/main" id="{5CB92826-04DA-4041-9B90-439266DE76F3}"/>
              </a:ext>
            </a:extLst>
          </p:cNvPr>
          <p:cNvSpPr txBox="1">
            <a:spLocks/>
          </p:cNvSpPr>
          <p:nvPr/>
        </p:nvSpPr>
        <p:spPr>
          <a:xfrm>
            <a:off x="457200" y="404664"/>
            <a:ext cx="8229600" cy="1012974"/>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t>GRANTS 2024/25</a:t>
            </a:r>
          </a:p>
        </p:txBody>
      </p:sp>
      <p:pic>
        <p:nvPicPr>
          <p:cNvPr id="3" name="Picture 2">
            <a:hlinkClick r:id="rId3"/>
            <a:extLst>
              <a:ext uri="{FF2B5EF4-FFF2-40B4-BE49-F238E27FC236}">
                <a16:creationId xmlns:a16="http://schemas.microsoft.com/office/drawing/2014/main" id="{707E8EF5-EBC3-1BEE-2D6B-729CC02DB86E}"/>
              </a:ext>
            </a:extLst>
          </p:cNvPr>
          <p:cNvPicPr>
            <a:picLocks noChangeAspect="1"/>
          </p:cNvPicPr>
          <p:nvPr/>
        </p:nvPicPr>
        <p:blipFill>
          <a:blip r:embed="rId4"/>
          <a:stretch>
            <a:fillRect/>
          </a:stretch>
        </p:blipFill>
        <p:spPr>
          <a:xfrm>
            <a:off x="5669101" y="2232831"/>
            <a:ext cx="2768914" cy="3923411"/>
          </a:xfrm>
          <a:prstGeom prst="rect">
            <a:avLst/>
          </a:prstGeom>
          <a:ln>
            <a:solidFill>
              <a:schemeClr val="tx1"/>
            </a:solidFill>
          </a:ln>
        </p:spPr>
      </p:pic>
    </p:spTree>
    <p:extLst>
      <p:ext uri="{BB962C8B-B14F-4D97-AF65-F5344CB8AC3E}">
        <p14:creationId xmlns:p14="http://schemas.microsoft.com/office/powerpoint/2010/main" val="2639122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64CD4-261E-394B-8DE5-967A93D3083B}"/>
              </a:ext>
            </a:extLst>
          </p:cNvPr>
          <p:cNvSpPr txBox="1">
            <a:spLocks/>
          </p:cNvSpPr>
          <p:nvPr/>
        </p:nvSpPr>
        <p:spPr>
          <a:xfrm>
            <a:off x="457200" y="404664"/>
            <a:ext cx="8229600" cy="101297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t>GRANTS 2024/25</a:t>
            </a:r>
          </a:p>
        </p:txBody>
      </p:sp>
      <p:sp>
        <p:nvSpPr>
          <p:cNvPr id="3" name="Content Placeholder 2">
            <a:extLst>
              <a:ext uri="{FF2B5EF4-FFF2-40B4-BE49-F238E27FC236}">
                <a16:creationId xmlns:a16="http://schemas.microsoft.com/office/drawing/2014/main" id="{71A450F8-D9AB-C840-9C92-542CA2546F16}"/>
              </a:ext>
            </a:extLst>
          </p:cNvPr>
          <p:cNvSpPr txBox="1">
            <a:spLocks/>
          </p:cNvSpPr>
          <p:nvPr/>
        </p:nvSpPr>
        <p:spPr>
          <a:xfrm>
            <a:off x="457200" y="1600200"/>
            <a:ext cx="8229600" cy="4525963"/>
          </a:xfrm>
          <a:prstGeom prst="rect">
            <a:avLst/>
          </a:prstGeom>
        </p:spPr>
        <p:txBody>
          <a:bodyPr lIns="91440" tIns="45720" rIns="91440" bIns="45720" anchor="t">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b="1"/>
              <a:t>GRANTS ARE AVAILABLE FOR:</a:t>
            </a:r>
          </a:p>
          <a:p>
            <a:r>
              <a:rPr lang="en-GB"/>
              <a:t>Employing apprentices</a:t>
            </a:r>
          </a:p>
          <a:p>
            <a:r>
              <a:rPr lang="en-GB"/>
              <a:t>Qualifying and upskilling your existing workforce</a:t>
            </a:r>
            <a:endParaRPr lang="en-GB">
              <a:cs typeface="Calibri"/>
            </a:endParaRPr>
          </a:p>
          <a:p>
            <a:r>
              <a:rPr lang="en-GB"/>
              <a:t>Obtaining an initial Industry Registration Scheme Card</a:t>
            </a:r>
            <a:endParaRPr lang="en-GB">
              <a:cs typeface="Calibri"/>
            </a:endParaRPr>
          </a:p>
          <a:p>
            <a:r>
              <a:rPr lang="en-GB"/>
              <a:t>Employing an Industrial Placement Student</a:t>
            </a:r>
            <a:endParaRPr lang="en-GB">
              <a:cs typeface="Calibri"/>
            </a:endParaRPr>
          </a:p>
          <a:p>
            <a:r>
              <a:rPr lang="en-GB"/>
              <a:t>Travel &amp; Accommodation for courses not available in N.I. (prior approval required)</a:t>
            </a:r>
            <a:endParaRPr lang="en-GB">
              <a:cs typeface="Calibri"/>
            </a:endParaRPr>
          </a:p>
          <a:p>
            <a:endParaRPr lang="en-GB" b="1"/>
          </a:p>
          <a:p>
            <a:endParaRPr lang="en-GB" b="1"/>
          </a:p>
        </p:txBody>
      </p:sp>
    </p:spTree>
    <p:extLst>
      <p:ext uri="{BB962C8B-B14F-4D97-AF65-F5344CB8AC3E}">
        <p14:creationId xmlns:p14="http://schemas.microsoft.com/office/powerpoint/2010/main" val="960340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4F7A8F486C45489CC8AD6DC852C30F" ma:contentTypeVersion="21" ma:contentTypeDescription="Create a new document." ma:contentTypeScope="" ma:versionID="76d387b668acb4c614af85c32b1b244f">
  <xsd:schema xmlns:xsd="http://www.w3.org/2001/XMLSchema" xmlns:xs="http://www.w3.org/2001/XMLSchema" xmlns:p="http://schemas.microsoft.com/office/2006/metadata/properties" xmlns:ns2="a110621c-5ebd-4bf4-b5af-7a926a5f6dc6" xmlns:ns3="39e6a81e-b676-411c-80ba-5c7201defd7a" targetNamespace="http://schemas.microsoft.com/office/2006/metadata/properties" ma:root="true" ma:fieldsID="9f46994808f835ed74a63997a90c0e1d" ns2:_="" ns3:_="">
    <xsd:import namespace="a110621c-5ebd-4bf4-b5af-7a926a5f6dc6"/>
    <xsd:import namespace="39e6a81e-b676-411c-80ba-5c7201defd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MediaLengthInSeconds" minOccurs="0"/>
                <xsd:element ref="ns2:Wmnotes"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10621c-5ebd-4bf4-b5af-7a926a5f6d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Wmnotes" ma:index="21" nillable="true" ma:displayName="Wm notes" ma:format="Dropdown" ma:internalName="Wmnotes">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7f3028f-af17-4932-9e2b-29520cec7fb7" ma:termSetId="09814cd3-568e-fe90-9814-8d621ff8fb84" ma:anchorId="fba54fb3-c3e1-fe81-a776-ca4b69148c4d" ma:open="true" ma:isKeyword="false">
      <xsd:complexType>
        <xsd:sequence>
          <xsd:element ref="pc:Terms" minOccurs="0" maxOccurs="1"/>
        </xsd:sequence>
      </xsd:complexType>
    </xsd:element>
    <xsd:element name="_Flow_SignoffStatus" ma:index="25" nillable="true" ma:displayName="Sign-off status" ma:internalName="Sign_x002d_off_x0020_status">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e6a81e-b676-411c-80ba-5c7201defd7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d022267-f46a-4c49-9a42-e07baba0c52e}" ma:internalName="TaxCatchAll" ma:showField="CatchAllData" ma:web="39e6a81e-b676-411c-80ba-5c7201defd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Wmnotes xmlns="a110621c-5ebd-4bf4-b5af-7a926a5f6dc6" xsi:nil="true"/>
    <lcf76f155ced4ddcb4097134ff3c332f xmlns="a110621c-5ebd-4bf4-b5af-7a926a5f6dc6">
      <Terms xmlns="http://schemas.microsoft.com/office/infopath/2007/PartnerControls"/>
    </lcf76f155ced4ddcb4097134ff3c332f>
    <TaxCatchAll xmlns="39e6a81e-b676-411c-80ba-5c7201defd7a" xsi:nil="true"/>
    <_Flow_SignoffStatus xmlns="a110621c-5ebd-4bf4-b5af-7a926a5f6dc6" xsi:nil="true"/>
    <SharedWithUsers xmlns="39e6a81e-b676-411c-80ba-5c7201defd7a">
      <UserInfo>
        <DisplayName>Amanda Stevenson</DisplayName>
        <AccountId>38</AccountId>
        <AccountType/>
      </UserInfo>
      <UserInfo>
        <DisplayName>Siobhan Daly</DisplayName>
        <AccountId>46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6D5D26-36B5-46AF-9EC2-1DFAD44B32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10621c-5ebd-4bf4-b5af-7a926a5f6dc6"/>
    <ds:schemaRef ds:uri="39e6a81e-b676-411c-80ba-5c7201defd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95D41A-EB60-4C8A-AE5F-32CDC2716099}">
  <ds:schemaRefs>
    <ds:schemaRef ds:uri="39e6a81e-b676-411c-80ba-5c7201defd7a"/>
    <ds:schemaRef ds:uri="a110621c-5ebd-4bf4-b5af-7a926a5f6dc6"/>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72E0987-0346-4AA4-B7B9-7F1696F6A9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179</TotalTime>
  <Words>1439</Words>
  <Application>Microsoft Office PowerPoint</Application>
  <PresentationFormat>On-screen Show (4:3)</PresentationFormat>
  <Paragraphs>205</Paragraphs>
  <Slides>29</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HIGHER LEVEL APPRENTICE GRANT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Gayle Beckett</dc:creator>
  <cp:lastModifiedBy>Siobhan Daly</cp:lastModifiedBy>
  <cp:revision>13</cp:revision>
  <dcterms:created xsi:type="dcterms:W3CDTF">2017-04-03T10:52:36Z</dcterms:created>
  <dcterms:modified xsi:type="dcterms:W3CDTF">2025-04-04T12:33:30Z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0x010100724F7A8F486C45489CC8AD6DC852C30F</vt:lpwstr>
  </property>
  <property fmtid="{D5CDD505-2E9C-101B-9397-08002B2CF9AE}" pid="3" name="Order">
    <vt:r8>800</vt:r8>
  </property>
  <property fmtid="{D5CDD505-2E9C-101B-9397-08002B2CF9AE}" pid="4" name="MediaServiceImageTags">
    <vt:lpwstr/>
  </property>
</Properties>
</file>